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7" r:id="rId4"/>
    <p:sldId id="278" r:id="rId5"/>
    <p:sldId id="279" r:id="rId6"/>
    <p:sldId id="280" r:id="rId7"/>
    <p:sldId id="281" r:id="rId8"/>
    <p:sldId id="282" r:id="rId9"/>
    <p:sldId id="283" r:id="rId10"/>
    <p:sldId id="284" r:id="rId11"/>
    <p:sldId id="285" r:id="rId12"/>
    <p:sldId id="286" r:id="rId13"/>
    <p:sldId id="287" r:id="rId14"/>
    <p:sldId id="289" r:id="rId15"/>
    <p:sldId id="288" r:id="rId16"/>
    <p:sldId id="290" r:id="rId17"/>
    <p:sldId id="301" r:id="rId18"/>
    <p:sldId id="299" r:id="rId19"/>
    <p:sldId id="302" r:id="rId20"/>
    <p:sldId id="303" r:id="rId21"/>
    <p:sldId id="300" r:id="rId22"/>
    <p:sldId id="294" r:id="rId23"/>
    <p:sldId id="291" r:id="rId24"/>
    <p:sldId id="292" r:id="rId25"/>
    <p:sldId id="295" r:id="rId26"/>
    <p:sldId id="296" r:id="rId27"/>
    <p:sldId id="297" r:id="rId28"/>
    <p:sldId id="298" r:id="rId29"/>
    <p:sldId id="293" r:id="rId30"/>
    <p:sldId id="310" r:id="rId31"/>
    <p:sldId id="304" r:id="rId32"/>
    <p:sldId id="305" r:id="rId33"/>
    <p:sldId id="306" r:id="rId34"/>
    <p:sldId id="307" r:id="rId35"/>
    <p:sldId id="308" r:id="rId36"/>
    <p:sldId id="309" r:id="rId37"/>
    <p:sldId id="311" r:id="rId38"/>
    <p:sldId id="312" r:id="rId39"/>
    <p:sldId id="313" r:id="rId40"/>
    <p:sldId id="314" r:id="rId41"/>
    <p:sldId id="315" r:id="rId42"/>
    <p:sldId id="316" r:id="rId43"/>
    <p:sldId id="318" r:id="rId44"/>
    <p:sldId id="320" r:id="rId45"/>
    <p:sldId id="317" r:id="rId46"/>
    <p:sldId id="257" r:id="rId47"/>
    <p:sldId id="319" r:id="rId48"/>
    <p:sldId id="261" r:id="rId49"/>
    <p:sldId id="262" r:id="rId50"/>
    <p:sldId id="263" r:id="rId51"/>
    <p:sldId id="265" r:id="rId52"/>
    <p:sldId id="321" r:id="rId53"/>
    <p:sldId id="322" r:id="rId54"/>
    <p:sldId id="323" r:id="rId55"/>
    <p:sldId id="325" r:id="rId56"/>
    <p:sldId id="324" r:id="rId57"/>
    <p:sldId id="326" r:id="rId58"/>
    <p:sldId id="327" r:id="rId59"/>
    <p:sldId id="328" r:id="rId60"/>
    <p:sldId id="329" r:id="rId61"/>
    <p:sldId id="266" r:id="rId62"/>
    <p:sldId id="330" r:id="rId63"/>
    <p:sldId id="341" r:id="rId64"/>
    <p:sldId id="342" r:id="rId65"/>
    <p:sldId id="353" r:id="rId66"/>
    <p:sldId id="343" r:id="rId67"/>
    <p:sldId id="350" r:id="rId68"/>
    <p:sldId id="344" r:id="rId69"/>
    <p:sldId id="351" r:id="rId70"/>
    <p:sldId id="345" r:id="rId71"/>
    <p:sldId id="352" r:id="rId72"/>
    <p:sldId id="354" r:id="rId73"/>
    <p:sldId id="355" r:id="rId74"/>
    <p:sldId id="356" r:id="rId75"/>
    <p:sldId id="346" r:id="rId76"/>
    <p:sldId id="357" r:id="rId77"/>
    <p:sldId id="358" r:id="rId78"/>
    <p:sldId id="359" r:id="rId79"/>
    <p:sldId id="360" r:id="rId80"/>
    <p:sldId id="361" r:id="rId81"/>
    <p:sldId id="362" r:id="rId82"/>
    <p:sldId id="363" r:id="rId83"/>
    <p:sldId id="364" r:id="rId84"/>
    <p:sldId id="365" r:id="rId85"/>
    <p:sldId id="366" r:id="rId86"/>
    <p:sldId id="368" r:id="rId87"/>
    <p:sldId id="374" r:id="rId88"/>
    <p:sldId id="367" r:id="rId89"/>
    <p:sldId id="369" r:id="rId90"/>
    <p:sldId id="370" r:id="rId91"/>
    <p:sldId id="371" r:id="rId92"/>
    <p:sldId id="372" r:id="rId93"/>
    <p:sldId id="373"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24D8"/>
    <a:srgbClr val="E04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40" autoAdjust="0"/>
    <p:restoredTop sz="94660"/>
  </p:normalViewPr>
  <p:slideViewPr>
    <p:cSldViewPr snapToGrid="0">
      <p:cViewPr varScale="1">
        <p:scale>
          <a:sx n="91" d="100"/>
          <a:sy n="91"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commentAuthors" Target="commentAuthors.xml"/><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hasCustomPrompt="1"/>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编辑母版文本样式</a:t>
            </a:r>
            <a:endParaRPr lang="zh-CN" altLang="en-US"/>
          </a:p>
        </p:txBody>
      </p:sp>
      <p:sp>
        <p:nvSpPr>
          <p:cNvPr id="9" name="内容占位符 8"/>
          <p:cNvSpPr>
            <a:spLocks noGrp="1"/>
          </p:cNvSpPr>
          <p:nvPr>
            <p:ph sz="quarter" idx="14" hasCustomPrompt="1"/>
          </p:nvPr>
        </p:nvSpPr>
        <p:spPr>
          <a:xfrm>
            <a:off x="347133" y="1720513"/>
            <a:ext cx="1150620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两栏内容">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55600" y="1171237"/>
            <a:ext cx="52832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171237"/>
            <a:ext cx="5681133"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47133" y="1112792"/>
            <a:ext cx="5342467"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347133" y="1724773"/>
            <a:ext cx="5342467"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096000" y="1112792"/>
            <a:ext cx="57404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096000" y="1724773"/>
            <a:ext cx="574040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37C39D40-A679-4D31-B54C-B7772AD0AD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30688-88FD-471C-BC02-99CE7EDF2BE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7"/>
            <a:ext cx="105156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47133" y="42864"/>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47133" y="1158537"/>
            <a:ext cx="11489267" cy="4930775"/>
          </a:xfrm>
        </p:spPr>
        <p:txBody>
          <a:bodyPr tIns="46800"/>
          <a:lstStyle>
            <a:lvl1pPr marL="228600" indent="-360045" algn="l">
              <a:buClr>
                <a:schemeClr val="accent1"/>
              </a:buClr>
              <a:buSzPct val="100000"/>
              <a:buFont typeface="Wingdings" panose="05000000000000000000" pitchFamily="2" charset="2"/>
              <a:buChar char="p"/>
              <a:defRPr lang="zh-CN" altLang="en-US" dirty="0" smtClean="0"/>
            </a:lvl1pPr>
            <a:lvl2pPr marL="685800" indent="-360045">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hasCustomPrompt="1"/>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编辑母版文本样式</a:t>
            </a:r>
            <a:endParaRPr lang="zh-CN" altLang="en-US"/>
          </a:p>
        </p:txBody>
      </p:sp>
      <p:sp>
        <p:nvSpPr>
          <p:cNvPr id="9" name="内容占位符 8"/>
          <p:cNvSpPr>
            <a:spLocks noGrp="1"/>
          </p:cNvSpPr>
          <p:nvPr>
            <p:ph sz="quarter" idx="14" hasCustomPrompt="1"/>
          </p:nvPr>
        </p:nvSpPr>
        <p:spPr>
          <a:xfrm>
            <a:off x="347133" y="1720513"/>
            <a:ext cx="1150620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55600" y="1171237"/>
            <a:ext cx="52832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171237"/>
            <a:ext cx="5681133"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47133" y="1112792"/>
            <a:ext cx="5342467"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347133" y="1724773"/>
            <a:ext cx="5342467"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096000" y="1112792"/>
            <a:ext cx="57404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096000" y="1724773"/>
            <a:ext cx="574040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7"/>
            <a:ext cx="105156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050917"/>
            <a:ext cx="11506200" cy="507047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8" name="标题占位符 7"/>
          <p:cNvSpPr>
            <a:spLocks noGrp="1"/>
          </p:cNvSpPr>
          <p:nvPr>
            <p:ph type="title"/>
          </p:nvPr>
        </p:nvSpPr>
        <p:spPr>
          <a:xfrm>
            <a:off x="347134" y="50800"/>
            <a:ext cx="9592733" cy="7874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45"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8.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em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3.png"/><Relationship Id="rId1" Type="http://schemas.openxmlformats.org/officeDocument/2006/relationships/image" Target="../media/image22.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5.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6.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7.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8.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9.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em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e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2.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3.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4.em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7.em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e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0.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2.emf"/><Relationship Id="rId1" Type="http://schemas.openxmlformats.org/officeDocument/2006/relationships/image" Target="../media/image41.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3.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4.e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6.emf"/><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7.em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6.png"/><Relationship Id="rId1"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60.png"/><Relationship Id="rId1"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emf"/><Relationship Id="rId1"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64.png"/><Relationship Id="rId1" Type="http://schemas.openxmlformats.org/officeDocument/2006/relationships/image" Target="../media/image6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0.png"/><Relationship Id="rId1" Type="http://schemas.openxmlformats.org/officeDocument/2006/relationships/image" Target="../media/image6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3.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2.emf"/><Relationship Id="rId1" Type="http://schemas.openxmlformats.org/officeDocument/2006/relationships/image" Target="../media/image1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3.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8.png"/><Relationship Id="rId1" Type="http://schemas.openxmlformats.org/officeDocument/2006/relationships/image" Target="../media/image7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emf"/></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神经网络工作原理</a:t>
            </a:r>
            <a:endParaRPr lang="zh-CN" altLang="en-US" dirty="0"/>
          </a:p>
        </p:txBody>
      </p:sp>
      <p:sp>
        <p:nvSpPr>
          <p:cNvPr id="3" name="副标题 2"/>
          <p:cNvSpPr>
            <a:spLocks noGrp="1"/>
          </p:cNvSpPr>
          <p:nvPr>
            <p:ph type="subTitle" idx="1"/>
          </p:nvPr>
        </p:nvSpPr>
        <p:spPr/>
        <p:txBody>
          <a:bodyPr/>
          <a:lstStyle/>
          <a:p>
            <a:endParaRPr lang="zh-CN" altLang="en-US" b="1" dirty="0">
              <a:solidFill>
                <a:schemeClr val="tx2">
                  <a:lumMod val="75000"/>
                </a:schemeClr>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H="1">
            <a:off x="938851" y="1120676"/>
            <a:ext cx="10331660" cy="3286477"/>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3600" dirty="0">
                <a:latin typeface="宋体" panose="02010600030101010101" pitchFamily="2" charset="-122"/>
                <a:ea typeface="宋体" panose="02010600030101010101" pitchFamily="2" charset="-122"/>
              </a:rPr>
              <a:t>相比于传统的计算机系统，生物大脑对损坏和不完善信号具有难以置信的弹性；</a:t>
            </a:r>
            <a:endParaRPr lang="en-US" altLang="zh-CN" sz="360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u"/>
            </a:pPr>
            <a:r>
              <a:rPr lang="zh-CN" altLang="en-US" sz="3600" dirty="0">
                <a:latin typeface="宋体" panose="02010600030101010101" pitchFamily="2" charset="-122"/>
                <a:ea typeface="宋体" panose="02010600030101010101" pitchFamily="2" charset="-122"/>
              </a:rPr>
              <a:t>由互相连接的神经元组成的生物大脑是人工神经网络的灵感来源。</a:t>
            </a:r>
            <a:endParaRPr lang="zh-CN" altLang="en-US" sz="3600" dirty="0">
              <a:latin typeface="宋体" panose="02010600030101010101" pitchFamily="2" charset="-122"/>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1628" y="148856"/>
            <a:ext cx="4801314" cy="646331"/>
          </a:xfrm>
          <a:prstGeom prst="rect">
            <a:avLst/>
          </a:prstGeom>
          <a:noFill/>
        </p:spPr>
        <p:txBody>
          <a:bodyPr wrap="none" rtlCol="0">
            <a:spAutoFit/>
          </a:bodyPr>
          <a:lstStyle/>
          <a:p>
            <a:r>
              <a:rPr lang="zh-CN" altLang="en-US" sz="3600" b="1" dirty="0">
                <a:solidFill>
                  <a:schemeClr val="tx2">
                    <a:lumMod val="75000"/>
                  </a:schemeClr>
                </a:solidFill>
                <a:latin typeface="宋体" panose="02010600030101010101" pitchFamily="2" charset="-122"/>
                <a:ea typeface="宋体" panose="02010600030101010101" pitchFamily="2" charset="-122"/>
              </a:rPr>
              <a:t>神经网络中的信号转递</a:t>
            </a:r>
            <a:endParaRPr lang="zh-CN" altLang="en-US" sz="3600" b="1" dirty="0">
              <a:solidFill>
                <a:schemeClr val="tx2">
                  <a:lumMod val="75000"/>
                </a:schemeClr>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467292" y="1425984"/>
            <a:ext cx="9654363" cy="49535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572540" y="148856"/>
            <a:ext cx="8229599" cy="6485860"/>
          </a:xfrm>
          <a:prstGeom prst="rect">
            <a:avLst/>
          </a:prstGeom>
        </p:spPr>
      </p:pic>
      <p:sp>
        <p:nvSpPr>
          <p:cNvPr id="3" name="文本框 2"/>
          <p:cNvSpPr txBox="1"/>
          <p:nvPr/>
        </p:nvSpPr>
        <p:spPr>
          <a:xfrm>
            <a:off x="808075" y="1190846"/>
            <a:ext cx="871870" cy="5016758"/>
          </a:xfrm>
          <a:prstGeom prst="rect">
            <a:avLst/>
          </a:prstGeom>
          <a:noFill/>
        </p:spPr>
        <p:txBody>
          <a:bodyPr wrap="square" rtlCol="0">
            <a:spAutoFit/>
          </a:bodyPr>
          <a:lstStyle/>
          <a:p>
            <a:r>
              <a:rPr lang="zh-CN" altLang="en-US" sz="4000" dirty="0">
                <a:solidFill>
                  <a:srgbClr val="C00000"/>
                </a:solidFill>
                <a:latin typeface="宋体" panose="02010600030101010101" pitchFamily="2" charset="-122"/>
                <a:ea typeface="宋体" panose="02010600030101010101" pitchFamily="2" charset="-122"/>
              </a:rPr>
              <a:t>让我们开始计算吧</a:t>
            </a:r>
            <a:endParaRPr lang="zh-CN" altLang="en-US" sz="4000" dirty="0">
              <a:solidFill>
                <a:srgbClr val="C00000"/>
              </a:solidFill>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H="1">
            <a:off x="340241" y="1148315"/>
            <a:ext cx="10781414" cy="3416320"/>
          </a:xfrm>
          <a:prstGeom prst="rect">
            <a:avLst/>
          </a:prstGeom>
          <a:noFill/>
        </p:spPr>
        <p:txBody>
          <a:bodyPr wrap="square" rtlCol="0">
            <a:spAutoFit/>
          </a:bodyPr>
          <a:lstStyle/>
          <a:p>
            <a:pPr marL="571500" indent="-571500">
              <a:buFont typeface="Wingdings" panose="05000000000000000000" pitchFamily="2" charset="2"/>
              <a:buChar char="u"/>
            </a:pPr>
            <a:r>
              <a:rPr lang="zh-CN" altLang="en-US" sz="3600" b="1" dirty="0">
                <a:latin typeface="宋体" panose="02010600030101010101" pitchFamily="2" charset="-122"/>
                <a:ea typeface="宋体" panose="02010600030101010101" pitchFamily="2" charset="-122"/>
              </a:rPr>
              <a:t>第一层节点是输入层，这一层不做其他事情，仅表示输入信号。输入节点不对输入值应用激活函数。</a:t>
            </a:r>
            <a:endParaRPr lang="en-US" altLang="zh-CN" sz="3600" b="1" dirty="0">
              <a:latin typeface="宋体" panose="02010600030101010101" pitchFamily="2" charset="-122"/>
              <a:ea typeface="宋体" panose="02010600030101010101" pitchFamily="2" charset="-122"/>
            </a:endParaRPr>
          </a:p>
          <a:p>
            <a:pPr marL="571500" indent="-571500">
              <a:buFont typeface="Wingdings" panose="05000000000000000000" pitchFamily="2" charset="2"/>
              <a:buChar char="u"/>
            </a:pPr>
            <a:endParaRPr lang="en-US" altLang="zh-CN" sz="3600" b="1" dirty="0">
              <a:latin typeface="宋体" panose="02010600030101010101" pitchFamily="2" charset="-122"/>
              <a:ea typeface="宋体" panose="02010600030101010101" pitchFamily="2" charset="-122"/>
            </a:endParaRPr>
          </a:p>
          <a:p>
            <a:pPr marL="571500" indent="-571500">
              <a:buFont typeface="Wingdings" panose="05000000000000000000" pitchFamily="2" charset="2"/>
              <a:buChar char="u"/>
            </a:pPr>
            <a:r>
              <a:rPr lang="zh-CN" altLang="en-US" sz="3600" b="1" dirty="0">
                <a:latin typeface="宋体" panose="02010600030101010101" pitchFamily="2" charset="-122"/>
                <a:ea typeface="宋体" panose="02010600030101010101" pitchFamily="2" charset="-122"/>
              </a:rPr>
              <a:t>接下来的第二层，我们需要做一些计算。对于这一层的每个节点，我们需要算出组合输入。</a:t>
            </a:r>
            <a:endParaRPr lang="zh-CN" altLang="en-US" sz="3600" b="1"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40242" y="1169581"/>
            <a:ext cx="11546957" cy="4997303"/>
          </a:xfrm>
          <a:prstGeom prst="rect">
            <a:avLst/>
          </a:prstGeom>
        </p:spPr>
      </p:pic>
      <p:sp>
        <p:nvSpPr>
          <p:cNvPr id="3" name="文本框 2"/>
          <p:cNvSpPr txBox="1"/>
          <p:nvPr/>
        </p:nvSpPr>
        <p:spPr>
          <a:xfrm>
            <a:off x="340242" y="197829"/>
            <a:ext cx="4801314" cy="646331"/>
          </a:xfrm>
          <a:prstGeom prst="rect">
            <a:avLst/>
          </a:prstGeom>
          <a:noFill/>
        </p:spPr>
        <p:txBody>
          <a:bodyPr wrap="none" rtlCol="0">
            <a:spAutoFit/>
          </a:bodyPr>
          <a:lstStyle/>
          <a:p>
            <a:r>
              <a:rPr lang="zh-CN" altLang="en-US" sz="3600" b="1" dirty="0">
                <a:latin typeface="宋体" panose="02010600030101010101" pitchFamily="2" charset="-122"/>
                <a:ea typeface="宋体" panose="02010600030101010101" pitchFamily="2" charset="-122"/>
              </a:rPr>
              <a:t>第二层节点计算示意图</a:t>
            </a:r>
            <a:endParaRPr lang="zh-CN" altLang="en-US" sz="3600" b="1" dirty="0">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H="1">
            <a:off x="385615" y="0"/>
            <a:ext cx="584471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首先，计算第二层的节点</a:t>
            </a:r>
            <a:r>
              <a:rPr lang="en-US" altLang="zh-CN" sz="3600" dirty="0">
                <a:latin typeface="宋体" panose="02010600030101010101" pitchFamily="2" charset="-122"/>
                <a:ea typeface="宋体" panose="02010600030101010101" pitchFamily="2" charset="-122"/>
              </a:rPr>
              <a:t>1</a:t>
            </a:r>
            <a:r>
              <a:rPr lang="zh-CN" altLang="en-US" sz="3600" dirty="0">
                <a:latin typeface="宋体" panose="02010600030101010101" pitchFamily="2" charset="-122"/>
                <a:ea typeface="宋体" panose="02010600030101010101" pitchFamily="2" charset="-122"/>
              </a:rPr>
              <a:t>：</a:t>
            </a:r>
            <a:endParaRPr lang="zh-CN" altLang="en-US" sz="3600" dirty="0">
              <a:latin typeface="宋体" panose="02010600030101010101" pitchFamily="2" charset="-122"/>
              <a:ea typeface="宋体" panose="02010600030101010101" pitchFamily="2" charset="-122"/>
            </a:endParaRPr>
          </a:p>
        </p:txBody>
      </p:sp>
      <p:grpSp>
        <p:nvGrpSpPr>
          <p:cNvPr id="7" name="组合 6"/>
          <p:cNvGrpSpPr/>
          <p:nvPr/>
        </p:nvGrpSpPr>
        <p:grpSpPr>
          <a:xfrm>
            <a:off x="85061" y="1020726"/>
            <a:ext cx="12290544" cy="2600207"/>
            <a:chOff x="85061" y="1956391"/>
            <a:chExt cx="12290544" cy="2600207"/>
          </a:xfrm>
        </p:grpSpPr>
        <p:sp>
          <p:nvSpPr>
            <p:cNvPr id="3" name="文本框 2"/>
            <p:cNvSpPr txBox="1"/>
            <p:nvPr/>
          </p:nvSpPr>
          <p:spPr>
            <a:xfrm>
              <a:off x="85061" y="1956391"/>
              <a:ext cx="12290544" cy="584775"/>
            </a:xfrm>
            <a:prstGeom prst="rect">
              <a:avLst/>
            </a:prstGeom>
            <a:noFill/>
          </p:spPr>
          <p:txBody>
            <a:bodyPr wrap="none" rtlCol="0">
              <a:spAutoFit/>
            </a:bodyPr>
            <a:lstStyle/>
            <a:p>
              <a:r>
                <a:rPr lang="en-US" altLang="zh-CN" sz="3200" dirty="0">
                  <a:latin typeface="宋体" panose="02010600030101010101" pitchFamily="2" charset="-122"/>
                  <a:ea typeface="宋体" panose="02010600030101010101" pitchFamily="2" charset="-122"/>
                </a:rPr>
                <a:t>X=(</a:t>
              </a:r>
              <a:r>
                <a:rPr lang="zh-CN" altLang="en-US" sz="3200" dirty="0">
                  <a:latin typeface="宋体" panose="02010600030101010101" pitchFamily="2" charset="-122"/>
                  <a:ea typeface="宋体" panose="02010600030101010101" pitchFamily="2" charset="-122"/>
                </a:rPr>
                <a:t>第一个节点的输出*链接权重</a:t>
              </a:r>
              <a:r>
                <a:rPr lang="en-US" altLang="zh-CN" sz="3200" dirty="0">
                  <a:latin typeface="宋体" panose="02010600030101010101" pitchFamily="2" charset="-122"/>
                  <a:ea typeface="宋体" panose="02010600030101010101" pitchFamily="2" charset="-122"/>
                </a:rPr>
                <a:t>) + (</a:t>
              </a:r>
              <a:r>
                <a:rPr lang="zh-CN" altLang="en-US" sz="3200" dirty="0">
                  <a:latin typeface="宋体" panose="02010600030101010101" pitchFamily="2" charset="-122"/>
                  <a:ea typeface="宋体" panose="02010600030101010101" pitchFamily="2" charset="-122"/>
                </a:rPr>
                <a:t>第二个节点的输出*链接权重</a:t>
              </a:r>
              <a:r>
                <a:rPr lang="en-US" altLang="zh-CN" sz="3200" dirty="0">
                  <a:latin typeface="宋体" panose="02010600030101010101" pitchFamily="2" charset="-122"/>
                  <a:ea typeface="宋体" panose="02010600030101010101" pitchFamily="2" charset="-122"/>
                </a:rPr>
                <a:t>)</a:t>
              </a:r>
              <a:endParaRPr lang="zh-CN" altLang="en-US" sz="3200" dirty="0">
                <a:latin typeface="宋体" panose="02010600030101010101" pitchFamily="2" charset="-122"/>
                <a:ea typeface="宋体" panose="02010600030101010101" pitchFamily="2" charset="-122"/>
              </a:endParaRPr>
            </a:p>
          </p:txBody>
        </p:sp>
        <p:sp>
          <p:nvSpPr>
            <p:cNvPr id="4" name="文本框 3"/>
            <p:cNvSpPr txBox="1"/>
            <p:nvPr/>
          </p:nvSpPr>
          <p:spPr>
            <a:xfrm flipH="1">
              <a:off x="1580351" y="2617605"/>
              <a:ext cx="5844718"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X=(1.0*0.9)+(0.5*0.3)</a:t>
              </a:r>
              <a:endParaRPr lang="zh-CN" altLang="en-US" sz="3600" dirty="0">
                <a:latin typeface="宋体" panose="02010600030101010101" pitchFamily="2" charset="-122"/>
                <a:ea typeface="宋体" panose="02010600030101010101" pitchFamily="2" charset="-122"/>
              </a:endParaRPr>
            </a:p>
          </p:txBody>
        </p:sp>
        <p:sp>
          <p:nvSpPr>
            <p:cNvPr id="5" name="文本框 4"/>
            <p:cNvSpPr txBox="1"/>
            <p:nvPr/>
          </p:nvSpPr>
          <p:spPr>
            <a:xfrm flipH="1">
              <a:off x="1580351" y="3263936"/>
              <a:ext cx="5844718"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X=0.9+0.15</a:t>
              </a:r>
              <a:endParaRPr lang="zh-CN" altLang="en-US" sz="3600" dirty="0">
                <a:latin typeface="宋体" panose="02010600030101010101" pitchFamily="2" charset="-122"/>
                <a:ea typeface="宋体" panose="02010600030101010101" pitchFamily="2" charset="-122"/>
              </a:endParaRPr>
            </a:p>
          </p:txBody>
        </p:sp>
        <p:sp>
          <p:nvSpPr>
            <p:cNvPr id="6" name="文本框 5"/>
            <p:cNvSpPr txBox="1"/>
            <p:nvPr/>
          </p:nvSpPr>
          <p:spPr>
            <a:xfrm flipH="1">
              <a:off x="1580351" y="3910267"/>
              <a:ext cx="5844718"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X=1.05</a:t>
              </a:r>
              <a:endParaRPr lang="zh-CN" altLang="en-US" sz="3600" dirty="0">
                <a:latin typeface="宋体" panose="02010600030101010101" pitchFamily="2" charset="-122"/>
                <a:ea typeface="宋体" panose="02010600030101010101" pitchFamily="2" charset="-122"/>
              </a:endParaRPr>
            </a:p>
          </p:txBody>
        </p:sp>
      </p:grpSp>
      <p:sp>
        <p:nvSpPr>
          <p:cNvPr id="8" name="文本框 7"/>
          <p:cNvSpPr txBox="1"/>
          <p:nvPr/>
        </p:nvSpPr>
        <p:spPr>
          <a:xfrm flipH="1">
            <a:off x="385615" y="3883399"/>
            <a:ext cx="9438526"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使用激活函数</a:t>
            </a:r>
            <a:r>
              <a:rPr lang="en-US" altLang="zh-CN" sz="3600" dirty="0">
                <a:latin typeface="宋体" panose="02010600030101010101" pitchFamily="2" charset="-122"/>
                <a:ea typeface="宋体" panose="02010600030101010101" pitchFamily="2" charset="-122"/>
              </a:rPr>
              <a:t>y=1/(1+e</a:t>
            </a:r>
            <a:r>
              <a:rPr lang="en-US" altLang="zh-CN" sz="3600" baseline="30000" dirty="0">
                <a:latin typeface="宋体" panose="02010600030101010101" pitchFamily="2" charset="-122"/>
                <a:ea typeface="宋体" panose="02010600030101010101" pitchFamily="2" charset="-122"/>
              </a:rPr>
              <a:t>-x</a:t>
            </a:r>
            <a:r>
              <a:rPr lang="en-US" altLang="zh-CN" sz="3600" dirty="0">
                <a:latin typeface="宋体" panose="02010600030101010101" pitchFamily="2" charset="-122"/>
                <a:ea typeface="宋体" panose="02010600030101010101" pitchFamily="2" charset="-122"/>
              </a:rPr>
              <a:t>) </a:t>
            </a:r>
            <a:r>
              <a:rPr lang="zh-CN" altLang="en-US" sz="3600" dirty="0">
                <a:latin typeface="宋体" panose="02010600030101010101" pitchFamily="2" charset="-122"/>
                <a:ea typeface="宋体" panose="02010600030101010101" pitchFamily="2" charset="-122"/>
              </a:rPr>
              <a:t>计算该节点的输出：</a:t>
            </a:r>
            <a:endParaRPr lang="en-US" altLang="zh-CN" sz="3600" dirty="0">
              <a:latin typeface="宋体" panose="02010600030101010101" pitchFamily="2" charset="-122"/>
              <a:ea typeface="宋体" panose="02010600030101010101" pitchFamily="2" charset="-122"/>
            </a:endParaRPr>
          </a:p>
          <a:p>
            <a:r>
              <a:rPr lang="en-US" altLang="zh-CN" sz="3600" dirty="0">
                <a:latin typeface="宋体" panose="02010600030101010101" pitchFamily="2" charset="-122"/>
                <a:ea typeface="宋体" panose="02010600030101010101" pitchFamily="2" charset="-122"/>
              </a:rPr>
              <a:t>Y=1/(1+0.3499)=1/1.3499=0.7408</a:t>
            </a:r>
            <a:endParaRPr lang="zh-CN" altLang="en-US" sz="3600" dirty="0">
              <a:latin typeface="宋体" panose="02010600030101010101" pitchFamily="2" charset="-122"/>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H="1">
            <a:off x="385615" y="0"/>
            <a:ext cx="584471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首先，计算第二层的节点</a:t>
            </a:r>
            <a:r>
              <a:rPr lang="en-US" altLang="zh-CN" sz="3600" dirty="0">
                <a:latin typeface="宋体" panose="02010600030101010101" pitchFamily="2" charset="-122"/>
                <a:ea typeface="宋体" panose="02010600030101010101" pitchFamily="2" charset="-122"/>
              </a:rPr>
              <a:t>2</a:t>
            </a:r>
            <a:r>
              <a:rPr lang="zh-CN" altLang="en-US" sz="3600" dirty="0">
                <a:latin typeface="宋体" panose="02010600030101010101" pitchFamily="2" charset="-122"/>
                <a:ea typeface="宋体" panose="02010600030101010101" pitchFamily="2" charset="-122"/>
              </a:rPr>
              <a:t>：</a:t>
            </a:r>
            <a:endParaRPr lang="zh-CN" altLang="en-US" sz="3600" dirty="0">
              <a:latin typeface="宋体" panose="02010600030101010101" pitchFamily="2" charset="-122"/>
              <a:ea typeface="宋体" panose="02010600030101010101" pitchFamily="2" charset="-122"/>
            </a:endParaRPr>
          </a:p>
        </p:txBody>
      </p:sp>
      <p:grpSp>
        <p:nvGrpSpPr>
          <p:cNvPr id="7" name="组合 6"/>
          <p:cNvGrpSpPr/>
          <p:nvPr/>
        </p:nvGrpSpPr>
        <p:grpSpPr>
          <a:xfrm>
            <a:off x="85061" y="1020726"/>
            <a:ext cx="12290544" cy="2600207"/>
            <a:chOff x="85061" y="1956391"/>
            <a:chExt cx="12290544" cy="2600207"/>
          </a:xfrm>
        </p:grpSpPr>
        <p:sp>
          <p:nvSpPr>
            <p:cNvPr id="3" name="文本框 2"/>
            <p:cNvSpPr txBox="1"/>
            <p:nvPr/>
          </p:nvSpPr>
          <p:spPr>
            <a:xfrm>
              <a:off x="85061" y="1956391"/>
              <a:ext cx="12290544" cy="584775"/>
            </a:xfrm>
            <a:prstGeom prst="rect">
              <a:avLst/>
            </a:prstGeom>
            <a:noFill/>
          </p:spPr>
          <p:txBody>
            <a:bodyPr wrap="none" rtlCol="0">
              <a:spAutoFit/>
            </a:bodyPr>
            <a:lstStyle/>
            <a:p>
              <a:r>
                <a:rPr lang="en-US" altLang="zh-CN" sz="3200" dirty="0">
                  <a:latin typeface="宋体" panose="02010600030101010101" pitchFamily="2" charset="-122"/>
                  <a:ea typeface="宋体" panose="02010600030101010101" pitchFamily="2" charset="-122"/>
                </a:rPr>
                <a:t>X=(</a:t>
              </a:r>
              <a:r>
                <a:rPr lang="zh-CN" altLang="en-US" sz="3200" dirty="0">
                  <a:latin typeface="宋体" panose="02010600030101010101" pitchFamily="2" charset="-122"/>
                  <a:ea typeface="宋体" panose="02010600030101010101" pitchFamily="2" charset="-122"/>
                </a:rPr>
                <a:t>第一个节点的输出*链接权重</a:t>
              </a:r>
              <a:r>
                <a:rPr lang="en-US" altLang="zh-CN" sz="3200" dirty="0">
                  <a:latin typeface="宋体" panose="02010600030101010101" pitchFamily="2" charset="-122"/>
                  <a:ea typeface="宋体" panose="02010600030101010101" pitchFamily="2" charset="-122"/>
                </a:rPr>
                <a:t>) + (</a:t>
              </a:r>
              <a:r>
                <a:rPr lang="zh-CN" altLang="en-US" sz="3200" dirty="0">
                  <a:latin typeface="宋体" panose="02010600030101010101" pitchFamily="2" charset="-122"/>
                  <a:ea typeface="宋体" panose="02010600030101010101" pitchFamily="2" charset="-122"/>
                </a:rPr>
                <a:t>第二个节点的输出*链接权重</a:t>
              </a:r>
              <a:r>
                <a:rPr lang="en-US" altLang="zh-CN" sz="3200" dirty="0">
                  <a:latin typeface="宋体" panose="02010600030101010101" pitchFamily="2" charset="-122"/>
                  <a:ea typeface="宋体" panose="02010600030101010101" pitchFamily="2" charset="-122"/>
                </a:rPr>
                <a:t>)</a:t>
              </a:r>
              <a:endParaRPr lang="zh-CN" altLang="en-US" sz="3200" dirty="0">
                <a:latin typeface="宋体" panose="02010600030101010101" pitchFamily="2" charset="-122"/>
                <a:ea typeface="宋体" panose="02010600030101010101" pitchFamily="2" charset="-122"/>
              </a:endParaRPr>
            </a:p>
          </p:txBody>
        </p:sp>
        <p:sp>
          <p:nvSpPr>
            <p:cNvPr id="4" name="文本框 3"/>
            <p:cNvSpPr txBox="1"/>
            <p:nvPr/>
          </p:nvSpPr>
          <p:spPr>
            <a:xfrm flipH="1">
              <a:off x="1580351" y="2617605"/>
              <a:ext cx="5844718"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X=(1.0*0.2)+(0.5*0.8)</a:t>
              </a:r>
              <a:endParaRPr lang="zh-CN" altLang="en-US" sz="3600" dirty="0">
                <a:latin typeface="宋体" panose="02010600030101010101" pitchFamily="2" charset="-122"/>
                <a:ea typeface="宋体" panose="02010600030101010101" pitchFamily="2" charset="-122"/>
              </a:endParaRPr>
            </a:p>
          </p:txBody>
        </p:sp>
        <p:sp>
          <p:nvSpPr>
            <p:cNvPr id="5" name="文本框 4"/>
            <p:cNvSpPr txBox="1"/>
            <p:nvPr/>
          </p:nvSpPr>
          <p:spPr>
            <a:xfrm flipH="1">
              <a:off x="1580351" y="3263936"/>
              <a:ext cx="5844718"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X=0.2+0.4</a:t>
              </a:r>
              <a:endParaRPr lang="zh-CN" altLang="en-US" sz="3600" dirty="0">
                <a:latin typeface="宋体" panose="02010600030101010101" pitchFamily="2" charset="-122"/>
                <a:ea typeface="宋体" panose="02010600030101010101" pitchFamily="2" charset="-122"/>
              </a:endParaRPr>
            </a:p>
          </p:txBody>
        </p:sp>
        <p:sp>
          <p:nvSpPr>
            <p:cNvPr id="6" name="文本框 5"/>
            <p:cNvSpPr txBox="1"/>
            <p:nvPr/>
          </p:nvSpPr>
          <p:spPr>
            <a:xfrm flipH="1">
              <a:off x="1580351" y="3910267"/>
              <a:ext cx="5844718"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X=0.6</a:t>
              </a:r>
              <a:endParaRPr lang="zh-CN" altLang="en-US" sz="3600" dirty="0">
                <a:latin typeface="宋体" panose="02010600030101010101" pitchFamily="2" charset="-122"/>
                <a:ea typeface="宋体" panose="02010600030101010101" pitchFamily="2" charset="-122"/>
              </a:endParaRPr>
            </a:p>
          </p:txBody>
        </p:sp>
      </p:grpSp>
      <p:sp>
        <p:nvSpPr>
          <p:cNvPr id="8" name="文本框 7"/>
          <p:cNvSpPr txBox="1"/>
          <p:nvPr/>
        </p:nvSpPr>
        <p:spPr>
          <a:xfrm flipH="1">
            <a:off x="385615" y="3883399"/>
            <a:ext cx="9438526"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使用激活函数</a:t>
            </a:r>
            <a:r>
              <a:rPr lang="en-US" altLang="zh-CN" sz="3600" dirty="0">
                <a:latin typeface="宋体" panose="02010600030101010101" pitchFamily="2" charset="-122"/>
                <a:ea typeface="宋体" panose="02010600030101010101" pitchFamily="2" charset="-122"/>
              </a:rPr>
              <a:t>y=1/(1+e</a:t>
            </a:r>
            <a:r>
              <a:rPr lang="en-US" altLang="zh-CN" sz="3600" baseline="30000" dirty="0">
                <a:latin typeface="宋体" panose="02010600030101010101" pitchFamily="2" charset="-122"/>
                <a:ea typeface="宋体" panose="02010600030101010101" pitchFamily="2" charset="-122"/>
              </a:rPr>
              <a:t>-x</a:t>
            </a:r>
            <a:r>
              <a:rPr lang="en-US" altLang="zh-CN" sz="3600" dirty="0">
                <a:latin typeface="宋体" panose="02010600030101010101" pitchFamily="2" charset="-122"/>
                <a:ea typeface="宋体" panose="02010600030101010101" pitchFamily="2" charset="-122"/>
              </a:rPr>
              <a:t>) </a:t>
            </a:r>
            <a:r>
              <a:rPr lang="zh-CN" altLang="en-US" sz="3600" dirty="0">
                <a:latin typeface="宋体" panose="02010600030101010101" pitchFamily="2" charset="-122"/>
                <a:ea typeface="宋体" panose="02010600030101010101" pitchFamily="2" charset="-122"/>
              </a:rPr>
              <a:t>计算该节点的输出：</a:t>
            </a:r>
            <a:endParaRPr lang="en-US" altLang="zh-CN" sz="3600" dirty="0">
              <a:latin typeface="宋体" panose="02010600030101010101" pitchFamily="2" charset="-122"/>
              <a:ea typeface="宋体" panose="02010600030101010101" pitchFamily="2" charset="-122"/>
            </a:endParaRPr>
          </a:p>
          <a:p>
            <a:r>
              <a:rPr lang="en-US" altLang="zh-CN" sz="3600" dirty="0">
                <a:latin typeface="宋体" panose="02010600030101010101" pitchFamily="2" charset="-122"/>
                <a:ea typeface="宋体" panose="02010600030101010101" pitchFamily="2" charset="-122"/>
              </a:rPr>
              <a:t>Y=1/(1+0.5488)=1/1.5488=0.6457</a:t>
            </a:r>
            <a:endParaRPr lang="zh-CN" altLang="en-US" sz="3600" dirty="0">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10363" y="1020725"/>
            <a:ext cx="10972799" cy="5656521"/>
          </a:xfrm>
          <a:prstGeom prst="rect">
            <a:avLst/>
          </a:prstGeom>
        </p:spPr>
      </p:pic>
      <p:sp>
        <p:nvSpPr>
          <p:cNvPr id="3" name="文本框 2"/>
          <p:cNvSpPr txBox="1"/>
          <p:nvPr/>
        </p:nvSpPr>
        <p:spPr>
          <a:xfrm>
            <a:off x="212652" y="180754"/>
            <a:ext cx="4380614" cy="646331"/>
          </a:xfrm>
          <a:prstGeom prst="rect">
            <a:avLst/>
          </a:prstGeom>
          <a:noFill/>
        </p:spPr>
        <p:txBody>
          <a:bodyPr wrap="square" rtlCol="0">
            <a:spAutoFit/>
          </a:bodyPr>
          <a:lstStyle/>
          <a:p>
            <a:r>
              <a:rPr lang="zh-CN" altLang="en-US" sz="3600" dirty="0">
                <a:latin typeface="仿宋" panose="02010609060101010101" pitchFamily="49" charset="-122"/>
                <a:ea typeface="仿宋" panose="02010609060101010101" pitchFamily="49" charset="-122"/>
              </a:rPr>
              <a:t>下图是计算结果</a:t>
            </a:r>
            <a:r>
              <a:rPr lang="en-US" altLang="zh-CN" sz="3600" dirty="0">
                <a:latin typeface="仿宋" panose="02010609060101010101" pitchFamily="49" charset="-122"/>
                <a:ea typeface="仿宋" panose="02010609060101010101" pitchFamily="49" charset="-122"/>
              </a:rPr>
              <a:t> </a:t>
            </a:r>
            <a:endParaRPr lang="zh-CN" altLang="en-US" sz="3600" dirty="0">
              <a:latin typeface="仿宋" panose="02010609060101010101" pitchFamily="49" charset="-122"/>
              <a:ea typeface="仿宋"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5303" y="233917"/>
            <a:ext cx="6670416" cy="646331"/>
          </a:xfrm>
          <a:prstGeom prst="rect">
            <a:avLst/>
          </a:prstGeom>
          <a:noFill/>
        </p:spPr>
        <p:txBody>
          <a:bodyPr wrap="none" rtlCol="0">
            <a:spAutoFit/>
          </a:bodyPr>
          <a:lstStyle/>
          <a:p>
            <a:r>
              <a:rPr lang="zh-CN" altLang="en-US" sz="3600" b="1" dirty="0">
                <a:latin typeface="仿宋" panose="02010609060101010101" pitchFamily="49" charset="-122"/>
                <a:ea typeface="仿宋" panose="02010609060101010101" pitchFamily="49" charset="-122"/>
              </a:rPr>
              <a:t>利用矩阵来计算网络信号的传递</a:t>
            </a:r>
            <a:endParaRPr lang="zh-CN" altLang="en-US" sz="3600" b="1" dirty="0">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1"/>
          <a:stretch>
            <a:fillRect/>
          </a:stretch>
        </p:blipFill>
        <p:spPr>
          <a:xfrm>
            <a:off x="1112108" y="1302071"/>
            <a:ext cx="9920452" cy="47650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5181" y="170121"/>
            <a:ext cx="11653284" cy="66878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5181" y="170121"/>
            <a:ext cx="7123813" cy="646331"/>
          </a:xfrm>
          <a:prstGeom prst="rect">
            <a:avLst/>
          </a:prstGeom>
          <a:noFill/>
        </p:spPr>
        <p:txBody>
          <a:bodyPr wrap="square" rtlCol="0">
            <a:spAutoFit/>
          </a:bodyPr>
          <a:lstStyle/>
          <a:p>
            <a:r>
              <a:rPr lang="zh-CN" altLang="en-US" sz="3600" b="1" dirty="0">
                <a:solidFill>
                  <a:schemeClr val="tx2">
                    <a:lumMod val="50000"/>
                  </a:schemeClr>
                </a:solidFill>
                <a:latin typeface="宋体" panose="02010600030101010101" pitchFamily="2" charset="-122"/>
                <a:ea typeface="宋体" panose="02010600030101010101" pitchFamily="2" charset="-122"/>
              </a:rPr>
              <a:t>神经元</a:t>
            </a:r>
            <a:r>
              <a:rPr lang="en-US" altLang="zh-CN" sz="3600" b="1" dirty="0">
                <a:solidFill>
                  <a:schemeClr val="tx2">
                    <a:lumMod val="50000"/>
                  </a:schemeClr>
                </a:solidFill>
                <a:latin typeface="宋体" panose="02010600030101010101" pitchFamily="2" charset="-122"/>
                <a:ea typeface="宋体" panose="02010600030101010101" pitchFamily="2" charset="-122"/>
              </a:rPr>
              <a:t>-</a:t>
            </a:r>
            <a:r>
              <a:rPr lang="zh-CN" altLang="en-US" sz="3600" b="1" dirty="0">
                <a:solidFill>
                  <a:schemeClr val="tx2">
                    <a:lumMod val="50000"/>
                  </a:schemeClr>
                </a:solidFill>
                <a:latin typeface="宋体" panose="02010600030101010101" pitchFamily="2" charset="-122"/>
                <a:ea typeface="宋体" panose="02010600030101010101" pitchFamily="2" charset="-122"/>
              </a:rPr>
              <a:t>大自然的计算机器</a:t>
            </a:r>
            <a:endParaRPr lang="zh-CN" altLang="en-US" sz="3600" b="1" dirty="0">
              <a:solidFill>
                <a:schemeClr val="tx2">
                  <a:lumMod val="50000"/>
                </a:schemeClr>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404036" y="2304773"/>
            <a:ext cx="10313583" cy="3508559"/>
          </a:xfrm>
          <a:prstGeom prst="rect">
            <a:avLst/>
          </a:prstGeom>
        </p:spPr>
      </p:pic>
      <p:sp>
        <p:nvSpPr>
          <p:cNvPr id="4" name="文本框 3"/>
          <p:cNvSpPr txBox="1"/>
          <p:nvPr/>
        </p:nvSpPr>
        <p:spPr>
          <a:xfrm>
            <a:off x="404036" y="1044668"/>
            <a:ext cx="10568763" cy="954107"/>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生物大脑中的基本单元</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神经元，将电信号从一端传输到另一端，沿着轴突，将电信号从树突传到树突。</a:t>
            </a:r>
            <a:endParaRPr lang="zh-CN" altLang="en-US" sz="2800" b="1" dirty="0">
              <a:latin typeface="宋体" panose="02010600030101010101" pitchFamily="2" charset="-122"/>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39480" y="1105787"/>
            <a:ext cx="9533860" cy="5078313"/>
          </a:xfrm>
          <a:prstGeom prst="rect">
            <a:avLst/>
          </a:prstGeom>
          <a:noFill/>
        </p:spPr>
        <p:txBody>
          <a:bodyPr wrap="square" rtlCol="0">
            <a:spAutoFit/>
          </a:bodyPr>
          <a:lstStyle/>
          <a:p>
            <a:r>
              <a:rPr lang="zh-CN" altLang="en-US" sz="3600" dirty="0">
                <a:latin typeface="仿宋" panose="02010609060101010101" pitchFamily="49" charset="-122"/>
                <a:ea typeface="仿宋" panose="02010609060101010101" pitchFamily="49" charset="-122"/>
              </a:rPr>
              <a:t>用矩阵非常简洁地表示：</a:t>
            </a:r>
            <a:endParaRPr lang="en-US" altLang="zh-CN" sz="3600" dirty="0">
              <a:latin typeface="仿宋" panose="02010609060101010101" pitchFamily="49" charset="-122"/>
              <a:ea typeface="仿宋" panose="02010609060101010101" pitchFamily="49" charset="-122"/>
            </a:endParaRPr>
          </a:p>
          <a:p>
            <a:r>
              <a:rPr lang="en-US" altLang="zh-CN" sz="3600" dirty="0">
                <a:latin typeface="仿宋" panose="02010609060101010101" pitchFamily="49" charset="-122"/>
                <a:ea typeface="仿宋" panose="02010609060101010101" pitchFamily="49" charset="-122"/>
              </a:rPr>
              <a:t>X=W</a:t>
            </a:r>
            <a:r>
              <a:rPr lang="zh-CN" altLang="en-US" sz="3600" dirty="0">
                <a:latin typeface="仿宋" panose="02010609060101010101" pitchFamily="49" charset="-122"/>
                <a:ea typeface="仿宋" panose="02010609060101010101" pitchFamily="49" charset="-122"/>
              </a:rPr>
              <a:t>*</a:t>
            </a:r>
            <a:r>
              <a:rPr lang="en-US" altLang="zh-CN" sz="3600" dirty="0">
                <a:latin typeface="仿宋" panose="02010609060101010101" pitchFamily="49" charset="-122"/>
                <a:ea typeface="仿宋" panose="02010609060101010101" pitchFamily="49" charset="-122"/>
              </a:rPr>
              <a:t>I</a:t>
            </a:r>
            <a:endParaRPr lang="en-US" altLang="zh-CN" sz="3600" dirty="0">
              <a:latin typeface="仿宋" panose="02010609060101010101" pitchFamily="49" charset="-122"/>
              <a:ea typeface="仿宋" panose="02010609060101010101" pitchFamily="49" charset="-122"/>
            </a:endParaRPr>
          </a:p>
          <a:p>
            <a:r>
              <a:rPr lang="en-US" altLang="zh-CN" sz="3600" dirty="0">
                <a:latin typeface="仿宋" panose="02010609060101010101" pitchFamily="49" charset="-122"/>
                <a:ea typeface="仿宋" panose="02010609060101010101" pitchFamily="49" charset="-122"/>
              </a:rPr>
              <a:t>W</a:t>
            </a:r>
            <a:r>
              <a:rPr lang="zh-CN" altLang="en-US" sz="3600" dirty="0">
                <a:latin typeface="仿宋" panose="02010609060101010101" pitchFamily="49" charset="-122"/>
                <a:ea typeface="仿宋" panose="02010609060101010101" pitchFamily="49" charset="-122"/>
              </a:rPr>
              <a:t>：权重矩阵</a:t>
            </a:r>
            <a:endParaRPr lang="en-US" altLang="zh-CN" sz="3600" dirty="0">
              <a:latin typeface="仿宋" panose="02010609060101010101" pitchFamily="49" charset="-122"/>
              <a:ea typeface="仿宋" panose="02010609060101010101" pitchFamily="49" charset="-122"/>
            </a:endParaRPr>
          </a:p>
          <a:p>
            <a:r>
              <a:rPr lang="en-US" altLang="zh-CN" sz="3600" dirty="0">
                <a:latin typeface="仿宋" panose="02010609060101010101" pitchFamily="49" charset="-122"/>
                <a:ea typeface="仿宋" panose="02010609060101010101" pitchFamily="49" charset="-122"/>
              </a:rPr>
              <a:t>I</a:t>
            </a:r>
            <a:r>
              <a:rPr lang="zh-CN" altLang="en-US" sz="3600" dirty="0">
                <a:latin typeface="仿宋" panose="02010609060101010101" pitchFamily="49" charset="-122"/>
                <a:ea typeface="仿宋" panose="02010609060101010101" pitchFamily="49" charset="-122"/>
              </a:rPr>
              <a:t>：输入矩阵</a:t>
            </a:r>
            <a:endParaRPr lang="en-US" altLang="zh-CN" sz="3600" dirty="0">
              <a:latin typeface="仿宋" panose="02010609060101010101" pitchFamily="49" charset="-122"/>
              <a:ea typeface="仿宋" panose="02010609060101010101" pitchFamily="49" charset="-122"/>
            </a:endParaRPr>
          </a:p>
          <a:p>
            <a:r>
              <a:rPr lang="en-US" altLang="zh-CN" sz="3600" dirty="0">
                <a:latin typeface="仿宋" panose="02010609060101010101" pitchFamily="49" charset="-122"/>
                <a:ea typeface="仿宋" panose="02010609060101010101" pitchFamily="49" charset="-122"/>
              </a:rPr>
              <a:t>X</a:t>
            </a:r>
            <a:r>
              <a:rPr lang="zh-CN" altLang="en-US" sz="3600" dirty="0">
                <a:latin typeface="仿宋" panose="02010609060101010101" pitchFamily="49" charset="-122"/>
                <a:ea typeface="仿宋" panose="02010609060101010101" pitchFamily="49" charset="-122"/>
              </a:rPr>
              <a:t>：是组合调节后的信号</a:t>
            </a:r>
            <a:endParaRPr lang="en-US" altLang="zh-CN" sz="3600" dirty="0">
              <a:latin typeface="仿宋" panose="02010609060101010101" pitchFamily="49" charset="-122"/>
              <a:ea typeface="仿宋" panose="02010609060101010101" pitchFamily="49" charset="-122"/>
            </a:endParaRPr>
          </a:p>
          <a:p>
            <a:endParaRPr lang="en-US" altLang="zh-CN" sz="3600" dirty="0">
              <a:latin typeface="仿宋" panose="02010609060101010101" pitchFamily="49" charset="-122"/>
              <a:ea typeface="仿宋" panose="02010609060101010101" pitchFamily="49" charset="-122"/>
            </a:endParaRPr>
          </a:p>
          <a:p>
            <a:r>
              <a:rPr lang="zh-CN" altLang="en-US" sz="3600" dirty="0">
                <a:latin typeface="仿宋" panose="02010609060101010101" pitchFamily="49" charset="-122"/>
                <a:ea typeface="仿宋" panose="02010609060101010101" pitchFamily="49" charset="-122"/>
              </a:rPr>
              <a:t>对矩阵</a:t>
            </a:r>
            <a:r>
              <a:rPr lang="en-US" altLang="zh-CN" sz="3600" dirty="0">
                <a:latin typeface="仿宋" panose="02010609060101010101" pitchFamily="49" charset="-122"/>
                <a:ea typeface="仿宋" panose="02010609060101010101" pitchFamily="49" charset="-122"/>
              </a:rPr>
              <a:t>X</a:t>
            </a:r>
            <a:r>
              <a:rPr lang="zh-CN" altLang="en-US" sz="3600" dirty="0">
                <a:latin typeface="仿宋" panose="02010609060101010101" pitchFamily="49" charset="-122"/>
                <a:ea typeface="仿宋" panose="02010609060101010101" pitchFamily="49" charset="-122"/>
              </a:rPr>
              <a:t>的每个单独元素应用</a:t>
            </a:r>
            <a:r>
              <a:rPr lang="en-US" altLang="zh-CN" sz="3600" dirty="0">
                <a:latin typeface="仿宋" panose="02010609060101010101" pitchFamily="49" charset="-122"/>
                <a:ea typeface="仿宋" panose="02010609060101010101" pitchFamily="49" charset="-122"/>
              </a:rPr>
              <a:t>S</a:t>
            </a:r>
            <a:r>
              <a:rPr lang="zh-CN" altLang="en-US" sz="3600" dirty="0">
                <a:latin typeface="仿宋" panose="02010609060101010101" pitchFamily="49" charset="-122"/>
                <a:ea typeface="仿宋" panose="02010609060101010101" pitchFamily="49" charset="-122"/>
              </a:rPr>
              <a:t>函数</a:t>
            </a:r>
            <a:r>
              <a:rPr lang="en-US" altLang="zh-CN" sz="3600" dirty="0">
                <a:latin typeface="仿宋" panose="02010609060101010101" pitchFamily="49" charset="-122"/>
                <a:ea typeface="仿宋" panose="02010609060101010101" pitchFamily="49" charset="-122"/>
              </a:rPr>
              <a:t>y=1/(1+e</a:t>
            </a:r>
            <a:r>
              <a:rPr lang="en-US" altLang="zh-CN" sz="3600" baseline="30000" dirty="0">
                <a:latin typeface="仿宋" panose="02010609060101010101" pitchFamily="49" charset="-122"/>
                <a:ea typeface="仿宋" panose="02010609060101010101" pitchFamily="49" charset="-122"/>
              </a:rPr>
              <a:t>-x</a:t>
            </a:r>
            <a:r>
              <a:rPr lang="en-US" altLang="zh-CN" sz="3600" dirty="0">
                <a:latin typeface="仿宋" panose="02010609060101010101" pitchFamily="49" charset="-122"/>
                <a:ea typeface="仿宋" panose="02010609060101010101" pitchFamily="49" charset="-122"/>
              </a:rPr>
              <a:t>)</a:t>
            </a:r>
            <a:endParaRPr lang="en-US" altLang="zh-CN" sz="3600" dirty="0">
              <a:latin typeface="仿宋" panose="02010609060101010101" pitchFamily="49" charset="-122"/>
              <a:ea typeface="仿宋" panose="02010609060101010101" pitchFamily="49" charset="-122"/>
            </a:endParaRPr>
          </a:p>
          <a:p>
            <a:r>
              <a:rPr lang="zh-CN" altLang="en-US" sz="3600" dirty="0">
                <a:latin typeface="仿宋" panose="02010609060101010101" pitchFamily="49" charset="-122"/>
                <a:ea typeface="仿宋" panose="02010609060101010101" pitchFamily="49" charset="-122"/>
              </a:rPr>
              <a:t>即下一层的输出是</a:t>
            </a:r>
            <a:r>
              <a:rPr lang="en-US" altLang="zh-CN" sz="3600" dirty="0">
                <a:latin typeface="仿宋" panose="02010609060101010101" pitchFamily="49" charset="-122"/>
                <a:ea typeface="仿宋" panose="02010609060101010101" pitchFamily="49" charset="-122"/>
              </a:rPr>
              <a:t>:O=sigmoid(X)</a:t>
            </a:r>
            <a:endParaRPr lang="en-US" altLang="zh-CN" sz="3600" dirty="0">
              <a:latin typeface="仿宋" panose="02010609060101010101" pitchFamily="49" charset="-122"/>
              <a:ea typeface="仿宋" panose="02010609060101010101" pitchFamily="49" charset="-122"/>
            </a:endParaRPr>
          </a:p>
          <a:p>
            <a:endParaRPr lang="zh-CN" altLang="en-US" sz="3600" dirty="0">
              <a:latin typeface="仿宋" panose="02010609060101010101" pitchFamily="49" charset="-122"/>
              <a:ea typeface="仿宋"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121" y="170121"/>
            <a:ext cx="7109639" cy="646331"/>
          </a:xfrm>
          <a:prstGeom prst="rect">
            <a:avLst/>
          </a:prstGeom>
          <a:noFill/>
        </p:spPr>
        <p:txBody>
          <a:bodyPr wrap="none" rtlCol="0">
            <a:spAutoFit/>
          </a:bodyPr>
          <a:lstStyle/>
          <a:p>
            <a:r>
              <a:rPr lang="zh-CN" altLang="en-US" sz="3600" dirty="0">
                <a:latin typeface="仿宋" panose="02010609060101010101" pitchFamily="49" charset="-122"/>
                <a:ea typeface="仿宋" panose="02010609060101010101" pitchFamily="49" charset="-122"/>
              </a:rPr>
              <a:t>使用矩阵乘法的三层神经网络示例</a:t>
            </a:r>
            <a:endParaRPr lang="zh-CN" altLang="en-US" sz="3600" dirty="0">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1"/>
          <a:stretch>
            <a:fillRect/>
          </a:stretch>
        </p:blipFill>
        <p:spPr>
          <a:xfrm>
            <a:off x="428846" y="816451"/>
            <a:ext cx="11334307" cy="604154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62716" y="-21265"/>
            <a:ext cx="8761228" cy="2743200"/>
          </a:xfrm>
          <a:prstGeom prst="rect">
            <a:avLst/>
          </a:prstGeom>
        </p:spPr>
      </p:pic>
      <p:pic>
        <p:nvPicPr>
          <p:cNvPr id="3" name="图片 2"/>
          <p:cNvPicPr>
            <a:picLocks noChangeAspect="1"/>
          </p:cNvPicPr>
          <p:nvPr/>
        </p:nvPicPr>
        <p:blipFill>
          <a:blip r:embed="rId2"/>
          <a:stretch>
            <a:fillRect/>
          </a:stretch>
        </p:blipFill>
        <p:spPr>
          <a:xfrm>
            <a:off x="861237" y="2764465"/>
            <a:ext cx="11164186" cy="3976577"/>
          </a:xfrm>
          <a:prstGeom prst="rect">
            <a:avLst/>
          </a:prstGeom>
        </p:spPr>
      </p:pic>
      <p:sp>
        <p:nvSpPr>
          <p:cNvPr id="5" name="文本框 4"/>
          <p:cNvSpPr txBox="1"/>
          <p:nvPr/>
        </p:nvSpPr>
        <p:spPr>
          <a:xfrm>
            <a:off x="223283" y="765544"/>
            <a:ext cx="1275907" cy="1200329"/>
          </a:xfrm>
          <a:prstGeom prst="rect">
            <a:avLst/>
          </a:prstGeom>
          <a:noFill/>
        </p:spPr>
        <p:txBody>
          <a:bodyPr wrap="square" rtlCol="0">
            <a:spAutoFit/>
          </a:bodyPr>
          <a:lstStyle/>
          <a:p>
            <a:r>
              <a:rPr lang="zh-CN" altLang="en-US" sz="3600" dirty="0">
                <a:latin typeface="仿宋" panose="02010609060101010101" pitchFamily="49" charset="-122"/>
                <a:ea typeface="仿宋" panose="02010609060101010101" pitchFamily="49" charset="-122"/>
              </a:rPr>
              <a:t>输入信号</a:t>
            </a:r>
            <a:endParaRPr lang="zh-CN" altLang="en-US" sz="3600" dirty="0">
              <a:latin typeface="仿宋" panose="02010609060101010101" pitchFamily="49" charset="-122"/>
              <a:ea typeface="仿宋"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12652" y="170121"/>
            <a:ext cx="11249246" cy="45932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76446" y="1127051"/>
            <a:ext cx="11915553" cy="5730949"/>
          </a:xfrm>
          <a:prstGeom prst="rect">
            <a:avLst/>
          </a:prstGeom>
        </p:spPr>
      </p:pic>
      <p:sp>
        <p:nvSpPr>
          <p:cNvPr id="3" name="文本框 2"/>
          <p:cNvSpPr txBox="1"/>
          <p:nvPr/>
        </p:nvSpPr>
        <p:spPr>
          <a:xfrm>
            <a:off x="3189767" y="233916"/>
            <a:ext cx="4919937" cy="646331"/>
          </a:xfrm>
          <a:prstGeom prst="rect">
            <a:avLst/>
          </a:prstGeom>
          <a:noFill/>
        </p:spPr>
        <p:txBody>
          <a:bodyPr wrap="none" rtlCol="0">
            <a:spAutoFit/>
          </a:bodyPr>
          <a:lstStyle/>
          <a:p>
            <a:r>
              <a:rPr lang="en-US" altLang="zh-CN" sz="3600" b="1" dirty="0" err="1">
                <a:latin typeface="仿宋" panose="02010609060101010101" pitchFamily="49" charset="-122"/>
                <a:ea typeface="仿宋" panose="02010609060101010101" pitchFamily="49" charset="-122"/>
              </a:rPr>
              <a:t>X</a:t>
            </a:r>
            <a:r>
              <a:rPr lang="en-US" altLang="zh-CN" sz="3600" b="1" baseline="-25000" dirty="0" err="1">
                <a:latin typeface="仿宋" panose="02010609060101010101" pitchFamily="49" charset="-122"/>
                <a:ea typeface="仿宋" panose="02010609060101010101" pitchFamily="49" charset="-122"/>
              </a:rPr>
              <a:t>hidden</a:t>
            </a:r>
            <a:r>
              <a:rPr lang="en-US" altLang="zh-CN" sz="3600" b="1" dirty="0">
                <a:latin typeface="仿宋" panose="02010609060101010101" pitchFamily="49" charset="-122"/>
                <a:ea typeface="仿宋" panose="02010609060101010101" pitchFamily="49" charset="-122"/>
              </a:rPr>
              <a:t> = </a:t>
            </a:r>
            <a:r>
              <a:rPr lang="en-US" altLang="zh-CN" sz="3600" b="1" dirty="0" err="1">
                <a:latin typeface="仿宋" panose="02010609060101010101" pitchFamily="49" charset="-122"/>
                <a:ea typeface="仿宋" panose="02010609060101010101" pitchFamily="49" charset="-122"/>
              </a:rPr>
              <a:t>W</a:t>
            </a:r>
            <a:r>
              <a:rPr lang="en-US" altLang="zh-CN" sz="3600" b="1" baseline="-25000" dirty="0" err="1">
                <a:latin typeface="仿宋" panose="02010609060101010101" pitchFamily="49" charset="-122"/>
                <a:ea typeface="仿宋" panose="02010609060101010101" pitchFamily="49" charset="-122"/>
              </a:rPr>
              <a:t>input</a:t>
            </a:r>
            <a:r>
              <a:rPr lang="en-US" altLang="zh-CN" sz="3600" b="1" dirty="0" err="1">
                <a:latin typeface="仿宋" panose="02010609060101010101" pitchFamily="49" charset="-122"/>
                <a:ea typeface="仿宋" panose="02010609060101010101" pitchFamily="49" charset="-122"/>
              </a:rPr>
              <a:t>_</a:t>
            </a:r>
            <a:r>
              <a:rPr lang="en-US" altLang="zh-CN" sz="3600" b="1" baseline="-25000" dirty="0" err="1">
                <a:latin typeface="仿宋" panose="02010609060101010101" pitchFamily="49" charset="-122"/>
                <a:ea typeface="仿宋" panose="02010609060101010101" pitchFamily="49" charset="-122"/>
              </a:rPr>
              <a:t>hidden</a:t>
            </a:r>
            <a:r>
              <a:rPr lang="en-US" altLang="zh-CN" sz="3600" b="1" dirty="0">
                <a:latin typeface="仿宋" panose="02010609060101010101" pitchFamily="49" charset="-122"/>
                <a:ea typeface="仿宋" panose="02010609060101010101" pitchFamily="49" charset="-122"/>
              </a:rPr>
              <a:t> *I</a:t>
            </a:r>
            <a:endParaRPr lang="zh-CN" altLang="en-US" sz="3600" b="1" dirty="0">
              <a:latin typeface="仿宋" panose="02010609060101010101" pitchFamily="49" charset="-122"/>
              <a:ea typeface="仿宋"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25302" y="1020515"/>
            <a:ext cx="10994065" cy="58374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83981" y="0"/>
            <a:ext cx="5833648" cy="707886"/>
          </a:xfrm>
          <a:prstGeom prst="rect">
            <a:avLst/>
          </a:prstGeom>
          <a:noFill/>
        </p:spPr>
        <p:txBody>
          <a:bodyPr wrap="none" rtlCol="0">
            <a:spAutoFit/>
          </a:bodyPr>
          <a:lstStyle/>
          <a:p>
            <a:r>
              <a:rPr lang="en-US" altLang="zh-CN" sz="4000" dirty="0" err="1">
                <a:latin typeface="宋体" panose="02010600030101010101" pitchFamily="2" charset="-122"/>
                <a:ea typeface="宋体" panose="02010600030101010101" pitchFamily="2" charset="-122"/>
              </a:rPr>
              <a:t>O</a:t>
            </a:r>
            <a:r>
              <a:rPr lang="en-US" altLang="zh-CN" sz="4000" baseline="-25000" dirty="0" err="1">
                <a:latin typeface="宋体" panose="02010600030101010101" pitchFamily="2" charset="-122"/>
                <a:ea typeface="宋体" panose="02010600030101010101" pitchFamily="2" charset="-122"/>
              </a:rPr>
              <a:t>hidden</a:t>
            </a:r>
            <a:r>
              <a:rPr lang="en-US" altLang="zh-CN" sz="4000" dirty="0">
                <a:latin typeface="宋体" panose="02010600030101010101" pitchFamily="2" charset="-122"/>
                <a:ea typeface="宋体" panose="02010600030101010101" pitchFamily="2" charset="-122"/>
              </a:rPr>
              <a:t> = sigmoid(</a:t>
            </a:r>
            <a:r>
              <a:rPr lang="en-US" altLang="zh-CN" sz="4000" dirty="0" err="1">
                <a:latin typeface="宋体" panose="02010600030101010101" pitchFamily="2" charset="-122"/>
                <a:ea typeface="宋体" panose="02010600030101010101" pitchFamily="2" charset="-122"/>
              </a:rPr>
              <a:t>X</a:t>
            </a:r>
            <a:r>
              <a:rPr lang="en-US" altLang="zh-CN" sz="4000" baseline="-25000" dirty="0" err="1">
                <a:latin typeface="宋体" panose="02010600030101010101" pitchFamily="2" charset="-122"/>
                <a:ea typeface="宋体" panose="02010600030101010101" pitchFamily="2" charset="-122"/>
              </a:rPr>
              <a:t>hidden</a:t>
            </a:r>
            <a:r>
              <a:rPr lang="en-US" altLang="zh-CN" sz="4000" dirty="0">
                <a:latin typeface="宋体" panose="02010600030101010101" pitchFamily="2" charset="-122"/>
                <a:ea typeface="宋体" panose="02010600030101010101" pitchFamily="2" charset="-122"/>
              </a:rPr>
              <a:t>)</a:t>
            </a:r>
            <a:endParaRPr lang="zh-CN" altLang="en-US" sz="40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914399" y="935665"/>
            <a:ext cx="10717619" cy="592233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16688" y="276447"/>
            <a:ext cx="10590028" cy="6400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1725" y="0"/>
            <a:ext cx="6623929" cy="707886"/>
          </a:xfrm>
          <a:prstGeom prst="rect">
            <a:avLst/>
          </a:prstGeom>
        </p:spPr>
        <p:txBody>
          <a:bodyPr wrap="none">
            <a:spAutoFit/>
          </a:bodyPr>
          <a:lstStyle/>
          <a:p>
            <a:r>
              <a:rPr lang="en-US" altLang="zh-CN" sz="4000" b="1" dirty="0" err="1">
                <a:latin typeface="仿宋" panose="02010609060101010101" pitchFamily="49" charset="-122"/>
                <a:ea typeface="仿宋" panose="02010609060101010101" pitchFamily="49" charset="-122"/>
              </a:rPr>
              <a:t>X</a:t>
            </a:r>
            <a:r>
              <a:rPr lang="en-US" altLang="zh-CN" sz="4000" b="1" baseline="-25000" dirty="0" err="1">
                <a:latin typeface="仿宋" panose="02010609060101010101" pitchFamily="49" charset="-122"/>
                <a:ea typeface="仿宋" panose="02010609060101010101" pitchFamily="49" charset="-122"/>
              </a:rPr>
              <a:t>output</a:t>
            </a:r>
            <a:r>
              <a:rPr lang="en-US" altLang="zh-CN" sz="4000" b="1" dirty="0">
                <a:latin typeface="仿宋" panose="02010609060101010101" pitchFamily="49" charset="-122"/>
                <a:ea typeface="仿宋" panose="02010609060101010101" pitchFamily="49" charset="-122"/>
              </a:rPr>
              <a:t> = </a:t>
            </a:r>
            <a:r>
              <a:rPr lang="en-US" altLang="zh-CN" sz="4000" b="1" dirty="0" err="1">
                <a:latin typeface="仿宋" panose="02010609060101010101" pitchFamily="49" charset="-122"/>
                <a:ea typeface="仿宋" panose="02010609060101010101" pitchFamily="49" charset="-122"/>
              </a:rPr>
              <a:t>W</a:t>
            </a:r>
            <a:r>
              <a:rPr lang="en-US" altLang="zh-CN" sz="4000" b="1" baseline="-25000" dirty="0" err="1">
                <a:latin typeface="仿宋" panose="02010609060101010101" pitchFamily="49" charset="-122"/>
                <a:ea typeface="仿宋" panose="02010609060101010101" pitchFamily="49" charset="-122"/>
              </a:rPr>
              <a:t>hidden</a:t>
            </a:r>
            <a:r>
              <a:rPr lang="en-US" altLang="zh-CN" sz="4000" b="1" dirty="0" err="1">
                <a:latin typeface="仿宋" panose="02010609060101010101" pitchFamily="49" charset="-122"/>
                <a:ea typeface="仿宋" panose="02010609060101010101" pitchFamily="49" charset="-122"/>
              </a:rPr>
              <a:t>_</a:t>
            </a:r>
            <a:r>
              <a:rPr lang="en-US" altLang="zh-CN" sz="4000" b="1" baseline="-25000" dirty="0" err="1">
                <a:latin typeface="仿宋" panose="02010609060101010101" pitchFamily="49" charset="-122"/>
                <a:ea typeface="仿宋" panose="02010609060101010101" pitchFamily="49" charset="-122"/>
              </a:rPr>
              <a:t>output</a:t>
            </a:r>
            <a:r>
              <a:rPr lang="en-US" altLang="zh-CN" sz="4000" b="1" dirty="0">
                <a:latin typeface="仿宋" panose="02010609060101010101" pitchFamily="49" charset="-122"/>
                <a:ea typeface="仿宋" panose="02010609060101010101" pitchFamily="49" charset="-122"/>
              </a:rPr>
              <a:t> *</a:t>
            </a:r>
            <a:r>
              <a:rPr lang="en-US" altLang="zh-CN" sz="4000" b="1" dirty="0" err="1">
                <a:latin typeface="仿宋" panose="02010609060101010101" pitchFamily="49" charset="-122"/>
                <a:ea typeface="仿宋" panose="02010609060101010101" pitchFamily="49" charset="-122"/>
              </a:rPr>
              <a:t>O</a:t>
            </a:r>
            <a:r>
              <a:rPr lang="en-US" altLang="zh-CN" sz="4000" b="1" baseline="-25000" dirty="0" err="1">
                <a:latin typeface="仿宋" panose="02010609060101010101" pitchFamily="49" charset="-122"/>
                <a:ea typeface="仿宋" panose="02010609060101010101" pitchFamily="49" charset="-122"/>
              </a:rPr>
              <a:t>hidden</a:t>
            </a:r>
            <a:endParaRPr lang="zh-CN" altLang="en-US" sz="4000" b="1" baseline="-25000" dirty="0">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1"/>
          <a:stretch>
            <a:fillRect/>
          </a:stretch>
        </p:blipFill>
        <p:spPr>
          <a:xfrm>
            <a:off x="987505" y="956930"/>
            <a:ext cx="10682264" cy="572031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56930" y="154723"/>
            <a:ext cx="10398642" cy="65823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517414" y="1127051"/>
            <a:ext cx="4983813" cy="5264845"/>
          </a:xfrm>
          <a:prstGeom prst="rect">
            <a:avLst/>
          </a:prstGeom>
        </p:spPr>
      </p:pic>
      <p:sp>
        <p:nvSpPr>
          <p:cNvPr id="3" name="文本框 2"/>
          <p:cNvSpPr txBox="1"/>
          <p:nvPr/>
        </p:nvSpPr>
        <p:spPr>
          <a:xfrm>
            <a:off x="77973" y="1127051"/>
            <a:ext cx="6018027" cy="4524315"/>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1899</a:t>
            </a:r>
            <a:r>
              <a:rPr lang="zh-CN" altLang="en-US" sz="3600" dirty="0">
                <a:latin typeface="宋体" panose="02010600030101010101" pitchFamily="2" charset="-122"/>
                <a:ea typeface="宋体" panose="02010600030101010101" pitchFamily="2" charset="-122"/>
              </a:rPr>
              <a:t>年绘制的鸽子大脑的神经元草图。一只果蝇拥有约</a:t>
            </a:r>
            <a:r>
              <a:rPr lang="en-US" altLang="zh-CN" sz="3600" dirty="0">
                <a:latin typeface="宋体" panose="02010600030101010101" pitchFamily="2" charset="-122"/>
                <a:ea typeface="宋体" panose="02010600030101010101" pitchFamily="2" charset="-122"/>
              </a:rPr>
              <a:t>10</a:t>
            </a:r>
            <a:r>
              <a:rPr lang="zh-CN" altLang="en-US" sz="3600" dirty="0">
                <a:latin typeface="宋体" panose="02010600030101010101" pitchFamily="2" charset="-122"/>
                <a:ea typeface="宋体" panose="02010600030101010101" pitchFamily="2" charset="-122"/>
              </a:rPr>
              <a:t>万个神经元，能够飞翔、觅食、躲避危险等许多相当复杂的任务。</a:t>
            </a:r>
            <a:endParaRPr lang="en-US" altLang="zh-CN" sz="3600" dirty="0">
              <a:latin typeface="宋体" panose="02010600030101010101" pitchFamily="2" charset="-122"/>
              <a:ea typeface="宋体" panose="02010600030101010101" pitchFamily="2" charset="-122"/>
            </a:endParaRPr>
          </a:p>
          <a:p>
            <a:r>
              <a:rPr lang="zh-CN" altLang="en-US" sz="3600" dirty="0">
                <a:solidFill>
                  <a:srgbClr val="C00000"/>
                </a:solidFill>
                <a:latin typeface="宋体" panose="02010600030101010101" pitchFamily="2" charset="-122"/>
                <a:ea typeface="宋体" panose="02010600030101010101" pitchFamily="2" charset="-122"/>
              </a:rPr>
              <a:t>人类大脑有大约</a:t>
            </a:r>
            <a:r>
              <a:rPr lang="en-US" altLang="zh-CN" sz="3600" dirty="0">
                <a:solidFill>
                  <a:srgbClr val="C00000"/>
                </a:solidFill>
                <a:latin typeface="宋体" panose="02010600030101010101" pitchFamily="2" charset="-122"/>
                <a:ea typeface="宋体" panose="02010600030101010101" pitchFamily="2" charset="-122"/>
              </a:rPr>
              <a:t>1000</a:t>
            </a:r>
            <a:r>
              <a:rPr lang="zh-CN" altLang="en-US" sz="3600" dirty="0">
                <a:solidFill>
                  <a:srgbClr val="C00000"/>
                </a:solidFill>
                <a:latin typeface="宋体" panose="02010600030101010101" pitchFamily="2" charset="-122"/>
                <a:ea typeface="宋体" panose="02010600030101010101" pitchFamily="2" charset="-122"/>
              </a:rPr>
              <a:t>亿个神经元。</a:t>
            </a:r>
            <a:endParaRPr lang="zh-CN" altLang="en-US" sz="3600" dirty="0">
              <a:solidFill>
                <a:srgbClr val="C00000"/>
              </a:solidFill>
              <a:latin typeface="宋体" panose="02010600030101010101" pitchFamily="2" charset="-122"/>
              <a:ea typeface="宋体" panose="02010600030101010101" pitchFamily="2" charset="-122"/>
            </a:endParaRPr>
          </a:p>
          <a:p>
            <a:endParaRPr lang="en-US" altLang="zh-CN" sz="3600" dirty="0">
              <a:latin typeface="宋体" panose="02010600030101010101" pitchFamily="2" charset="-122"/>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74158" y="258655"/>
            <a:ext cx="10845209" cy="65467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80484" y="126648"/>
            <a:ext cx="10866474" cy="66263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5181" y="0"/>
            <a:ext cx="11185452"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学习来自多个节点的权重（</a:t>
            </a:r>
            <a:r>
              <a:rPr lang="zh-CN" altLang="en-US" sz="4000" b="1" dirty="0">
                <a:solidFill>
                  <a:srgbClr val="7030A0"/>
                </a:solidFill>
                <a:latin typeface="宋体" panose="02010600030101010101" pitchFamily="2" charset="-122"/>
                <a:ea typeface="宋体" panose="02010600030101010101" pitchFamily="2" charset="-122"/>
              </a:rPr>
              <a:t>根据误差调整权重</a:t>
            </a:r>
            <a:r>
              <a:rPr lang="zh-CN" altLang="en-US" sz="4000" dirty="0">
                <a:latin typeface="宋体" panose="02010600030101010101" pitchFamily="2" charset="-122"/>
                <a:ea typeface="宋体" panose="02010600030101010101" pitchFamily="2" charset="-122"/>
              </a:rPr>
              <a:t>）</a:t>
            </a:r>
            <a:endParaRPr lang="zh-CN" altLang="en-US" sz="4000" dirty="0">
              <a:latin typeface="宋体" panose="02010600030101010101" pitchFamily="2" charset="-122"/>
              <a:ea typeface="宋体" panose="02010600030101010101" pitchFamily="2" charset="-122"/>
            </a:endParaRPr>
          </a:p>
        </p:txBody>
      </p:sp>
      <p:sp>
        <p:nvSpPr>
          <p:cNvPr id="4" name="文本框 3"/>
          <p:cNvSpPr txBox="1"/>
          <p:nvPr/>
        </p:nvSpPr>
        <p:spPr>
          <a:xfrm>
            <a:off x="0" y="1063256"/>
            <a:ext cx="11440633"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当输出和误差是多个节点共同作用的结果时，我们如何更新链接权重呢？</a:t>
            </a:r>
            <a:endParaRPr lang="zh-CN" altLang="en-US" sz="3600" dirty="0">
              <a:latin typeface="宋体" panose="02010600030101010101" pitchFamily="2" charset="-122"/>
              <a:ea typeface="宋体" panose="02010600030101010101" pitchFamily="2" charset="-122"/>
            </a:endParaRPr>
          </a:p>
        </p:txBody>
      </p:sp>
      <p:pic>
        <p:nvPicPr>
          <p:cNvPr id="5" name="Picture 1" descr="page75image35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0967" y="2263584"/>
            <a:ext cx="9399181" cy="4243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72614" y="1529807"/>
            <a:ext cx="10051330" cy="5189970"/>
          </a:xfrm>
          <a:prstGeom prst="rect">
            <a:avLst/>
          </a:prstGeom>
        </p:spPr>
      </p:pic>
      <p:sp>
        <p:nvSpPr>
          <p:cNvPr id="4" name="文本框 3"/>
          <p:cNvSpPr txBox="1"/>
          <p:nvPr/>
        </p:nvSpPr>
        <p:spPr>
          <a:xfrm>
            <a:off x="481990" y="138223"/>
            <a:ext cx="11568224"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一种思想就是在所有造成误差的节点中平分误差</a:t>
            </a:r>
            <a:endParaRPr lang="zh-CN" altLang="en-US" sz="4000" dirty="0">
              <a:latin typeface="宋体" panose="02010600030101010101" pitchFamily="2" charset="-122"/>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530372" y="1781840"/>
            <a:ext cx="9633816" cy="4991930"/>
          </a:xfrm>
          <a:prstGeom prst="rect">
            <a:avLst/>
          </a:prstGeom>
        </p:spPr>
      </p:pic>
      <p:sp>
        <p:nvSpPr>
          <p:cNvPr id="4" name="文本框 3"/>
          <p:cNvSpPr txBox="1"/>
          <p:nvPr/>
        </p:nvSpPr>
        <p:spPr>
          <a:xfrm>
            <a:off x="1027811" y="297712"/>
            <a:ext cx="10306495"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较大链接权重的连接分配更多的误差，这是因为这些连接对造成误差的贡献较大</a:t>
            </a:r>
            <a:endParaRPr lang="zh-CN" altLang="en-US" sz="3600" dirty="0">
              <a:latin typeface="宋体" panose="02010600030101010101" pitchFamily="2" charset="-122"/>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50066" y="212651"/>
            <a:ext cx="7102548" cy="646331"/>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多个输出节点反向传播误差</a:t>
            </a:r>
            <a:endParaRPr lang="zh-CN" altLang="en-US" sz="36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16688" y="959765"/>
            <a:ext cx="11052604" cy="568558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2772" y="935665"/>
            <a:ext cx="11079126" cy="4524315"/>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在未受过训练的神经网络中，两个输出节点极有可能都会有误差，我们需要</a:t>
            </a:r>
            <a:r>
              <a:rPr lang="zh-CN" altLang="en-US" sz="3600" b="1" dirty="0">
                <a:solidFill>
                  <a:srgbClr val="7030A0"/>
                </a:solidFill>
                <a:latin typeface="宋体" panose="02010600030101010101" pitchFamily="2" charset="-122"/>
                <a:ea typeface="宋体" panose="02010600030101010101" pitchFamily="2" charset="-122"/>
              </a:rPr>
              <a:t>使用这两个误差值来告知如何调整内部链接权重</a:t>
            </a:r>
            <a:r>
              <a:rPr lang="zh-CN" altLang="en-US" sz="3600" dirty="0">
                <a:latin typeface="宋体" panose="02010600030101010101" pitchFamily="2" charset="-122"/>
                <a:ea typeface="宋体" panose="02010600030101010101" pitchFamily="2" charset="-122"/>
              </a:rPr>
              <a:t>。</a:t>
            </a:r>
            <a:endParaRPr lang="en-US" altLang="zh-CN" sz="3600" dirty="0">
              <a:latin typeface="宋体" panose="02010600030101010101" pitchFamily="2" charset="-122"/>
              <a:ea typeface="宋体" panose="02010600030101010101" pitchFamily="2" charset="-122"/>
            </a:endParaRPr>
          </a:p>
          <a:p>
            <a:endParaRPr lang="en-US" altLang="zh-CN" sz="3600" dirty="0">
              <a:latin typeface="宋体" panose="02010600030101010101" pitchFamily="2" charset="-122"/>
              <a:ea typeface="宋体" panose="02010600030101010101" pitchFamily="2" charset="-122"/>
            </a:endParaRPr>
          </a:p>
          <a:p>
            <a:r>
              <a:rPr lang="zh-CN" altLang="en-US" sz="3600" dirty="0">
                <a:latin typeface="宋体" panose="02010600030101010101" pitchFamily="2" charset="-122"/>
                <a:ea typeface="宋体" panose="02010600030101010101" pitchFamily="2" charset="-122"/>
              </a:rPr>
              <a:t>第一个节点的误差标记为</a:t>
            </a:r>
            <a:r>
              <a:rPr lang="en-US" altLang="zh-CN" sz="3600" dirty="0">
                <a:latin typeface="宋体" panose="02010600030101010101" pitchFamily="2" charset="-122"/>
                <a:ea typeface="宋体" panose="02010600030101010101" pitchFamily="2" charset="-122"/>
              </a:rPr>
              <a:t>e1,</a:t>
            </a:r>
            <a:r>
              <a:rPr lang="zh-CN" altLang="en-US" sz="3600" dirty="0">
                <a:latin typeface="宋体" panose="02010600030101010101" pitchFamily="2" charset="-122"/>
                <a:ea typeface="宋体" panose="02010600030101010101" pitchFamily="2" charset="-122"/>
              </a:rPr>
              <a:t>等于由训练数据的所期望的输出值</a:t>
            </a:r>
            <a:r>
              <a:rPr lang="en-US" altLang="zh-CN" sz="3600" dirty="0">
                <a:latin typeface="宋体" panose="02010600030101010101" pitchFamily="2" charset="-122"/>
                <a:ea typeface="宋体" panose="02010600030101010101" pitchFamily="2" charset="-122"/>
              </a:rPr>
              <a:t>t1</a:t>
            </a:r>
            <a:r>
              <a:rPr lang="zh-CN" altLang="en-US" sz="3600" dirty="0">
                <a:latin typeface="宋体" panose="02010600030101010101" pitchFamily="2" charset="-122"/>
                <a:ea typeface="宋体" panose="02010600030101010101" pitchFamily="2" charset="-122"/>
              </a:rPr>
              <a:t>与实际输出值</a:t>
            </a:r>
            <a:r>
              <a:rPr lang="en-US" altLang="zh-CN" sz="3600" dirty="0">
                <a:latin typeface="宋体" panose="02010600030101010101" pitchFamily="2" charset="-122"/>
                <a:ea typeface="宋体" panose="02010600030101010101" pitchFamily="2" charset="-122"/>
              </a:rPr>
              <a:t>o1</a:t>
            </a:r>
            <a:r>
              <a:rPr lang="zh-CN" altLang="en-US" sz="3600" dirty="0">
                <a:latin typeface="宋体" panose="02010600030101010101" pitchFamily="2" charset="-122"/>
                <a:ea typeface="宋体" panose="02010600030101010101" pitchFamily="2" charset="-122"/>
              </a:rPr>
              <a:t>之间的差：</a:t>
            </a:r>
            <a:r>
              <a:rPr lang="en-US" altLang="zh-CN" sz="3600" dirty="0">
                <a:latin typeface="宋体" panose="02010600030101010101" pitchFamily="2" charset="-122"/>
                <a:ea typeface="宋体" panose="02010600030101010101" pitchFamily="2" charset="-122"/>
              </a:rPr>
              <a:t>e1=t1-o1</a:t>
            </a:r>
            <a:endParaRPr lang="en-US" altLang="zh-CN" sz="3600" dirty="0">
              <a:latin typeface="宋体" panose="02010600030101010101" pitchFamily="2" charset="-122"/>
              <a:ea typeface="宋体" panose="02010600030101010101" pitchFamily="2" charset="-122"/>
            </a:endParaRPr>
          </a:p>
          <a:p>
            <a:endParaRPr lang="en-US" altLang="zh-CN" sz="3600" dirty="0">
              <a:latin typeface="宋体" panose="02010600030101010101" pitchFamily="2" charset="-122"/>
              <a:ea typeface="宋体" panose="02010600030101010101" pitchFamily="2" charset="-122"/>
            </a:endParaRPr>
          </a:p>
          <a:p>
            <a:r>
              <a:rPr lang="zh-CN" altLang="en-US" sz="3600" dirty="0">
                <a:latin typeface="宋体" panose="02010600030101010101" pitchFamily="2" charset="-122"/>
                <a:ea typeface="宋体" panose="02010600030101010101" pitchFamily="2" charset="-122"/>
              </a:rPr>
              <a:t>同理，第二个节点的误差输出</a:t>
            </a:r>
            <a:r>
              <a:rPr lang="en-US" altLang="zh-CN" sz="3600" dirty="0">
                <a:latin typeface="宋体" panose="02010600030101010101" pitchFamily="2" charset="-122"/>
                <a:ea typeface="宋体" panose="02010600030101010101" pitchFamily="2" charset="-122"/>
              </a:rPr>
              <a:t>e2=t2-o2</a:t>
            </a:r>
            <a:endParaRPr lang="zh-CN" altLang="en-US" sz="3600" dirty="0">
              <a:latin typeface="宋体" panose="02010600030101010101" pitchFamily="2" charset="-122"/>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H="1">
            <a:off x="233914" y="170121"/>
            <a:ext cx="11717080" cy="2554545"/>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如图所示，权重</a:t>
            </a:r>
            <a:r>
              <a:rPr lang="en-US" altLang="zh-CN" sz="4000" dirty="0">
                <a:latin typeface="宋体" panose="02010600030101010101" pitchFamily="2" charset="-122"/>
                <a:ea typeface="宋体" panose="02010600030101010101" pitchFamily="2" charset="-122"/>
              </a:rPr>
              <a:t>w</a:t>
            </a:r>
            <a:r>
              <a:rPr lang="en-US" altLang="zh-CN" sz="4000" baseline="-25000" dirty="0">
                <a:latin typeface="宋体" panose="02010600030101010101" pitchFamily="2" charset="-122"/>
                <a:ea typeface="宋体" panose="02010600030101010101" pitchFamily="2" charset="-122"/>
              </a:rPr>
              <a:t>1,1</a:t>
            </a:r>
            <a:r>
              <a:rPr lang="zh-CN" altLang="en-US" sz="4000" dirty="0">
                <a:latin typeface="宋体" panose="02010600030101010101" pitchFamily="2" charset="-122"/>
                <a:ea typeface="宋体" panose="02010600030101010101" pitchFamily="2" charset="-122"/>
              </a:rPr>
              <a:t>和</a:t>
            </a:r>
            <a:r>
              <a:rPr lang="en-US" altLang="zh-CN" sz="4000" dirty="0">
                <a:latin typeface="宋体" panose="02010600030101010101" pitchFamily="2" charset="-122"/>
                <a:ea typeface="宋体" panose="02010600030101010101" pitchFamily="2" charset="-122"/>
              </a:rPr>
              <a:t>w</a:t>
            </a:r>
            <a:r>
              <a:rPr lang="en-US" altLang="zh-CN" sz="4000" baseline="-25000" dirty="0">
                <a:latin typeface="宋体" panose="02010600030101010101" pitchFamily="2" charset="-122"/>
                <a:ea typeface="宋体" panose="02010600030101010101" pitchFamily="2" charset="-122"/>
              </a:rPr>
              <a:t>2,1</a:t>
            </a:r>
            <a:r>
              <a:rPr lang="zh-CN" altLang="en-US" sz="4000" dirty="0">
                <a:latin typeface="宋体" panose="02010600030101010101" pitchFamily="2" charset="-122"/>
                <a:ea typeface="宋体" panose="02010600030101010101" pitchFamily="2" charset="-122"/>
              </a:rPr>
              <a:t>对误差</a:t>
            </a:r>
            <a:r>
              <a:rPr lang="en-US" altLang="zh-CN" sz="4000" dirty="0">
                <a:latin typeface="宋体" panose="02010600030101010101" pitchFamily="2" charset="-122"/>
                <a:ea typeface="宋体" panose="02010600030101010101" pitchFamily="2" charset="-122"/>
              </a:rPr>
              <a:t>e1 </a:t>
            </a:r>
            <a:r>
              <a:rPr lang="zh-CN" altLang="en-US" sz="4000" dirty="0">
                <a:latin typeface="宋体" panose="02010600030101010101" pitchFamily="2" charset="-122"/>
                <a:ea typeface="宋体" panose="02010600030101010101" pitchFamily="2" charset="-122"/>
              </a:rPr>
              <a:t>进行了分割</a:t>
            </a:r>
            <a:endParaRPr lang="en-US" altLang="zh-CN" sz="4000" dirty="0">
              <a:latin typeface="宋体" panose="02010600030101010101" pitchFamily="2" charset="-122"/>
              <a:ea typeface="宋体" panose="02010600030101010101" pitchFamily="2" charset="-122"/>
            </a:endParaRPr>
          </a:p>
          <a:p>
            <a:r>
              <a:rPr lang="zh-CN" altLang="en-US" sz="4000" dirty="0">
                <a:latin typeface="宋体" panose="02010600030101010101" pitchFamily="2" charset="-122"/>
                <a:ea typeface="宋体" panose="02010600030101010101" pitchFamily="2" charset="-122"/>
              </a:rPr>
              <a:t>权重</a:t>
            </a:r>
            <a:r>
              <a:rPr lang="en-US" altLang="zh-CN" sz="4000" dirty="0">
                <a:latin typeface="宋体" panose="02010600030101010101" pitchFamily="2" charset="-122"/>
                <a:ea typeface="宋体" panose="02010600030101010101" pitchFamily="2" charset="-122"/>
              </a:rPr>
              <a:t>w</a:t>
            </a:r>
            <a:r>
              <a:rPr lang="en-US" altLang="zh-CN" sz="4000" baseline="-25000" dirty="0">
                <a:latin typeface="宋体" panose="02010600030101010101" pitchFamily="2" charset="-122"/>
                <a:ea typeface="宋体" panose="02010600030101010101" pitchFamily="2" charset="-122"/>
              </a:rPr>
              <a:t>1,2</a:t>
            </a:r>
            <a:r>
              <a:rPr lang="zh-CN" altLang="en-US" sz="4000" dirty="0">
                <a:latin typeface="宋体" panose="02010600030101010101" pitchFamily="2" charset="-122"/>
                <a:ea typeface="宋体" panose="02010600030101010101" pitchFamily="2" charset="-122"/>
              </a:rPr>
              <a:t>和</a:t>
            </a:r>
            <a:r>
              <a:rPr lang="en-US" altLang="zh-CN" sz="4000" dirty="0">
                <a:latin typeface="宋体" panose="02010600030101010101" pitchFamily="2" charset="-122"/>
                <a:ea typeface="宋体" panose="02010600030101010101" pitchFamily="2" charset="-122"/>
              </a:rPr>
              <a:t>w</a:t>
            </a:r>
            <a:r>
              <a:rPr lang="en-US" altLang="zh-CN" sz="4000" baseline="-25000" dirty="0">
                <a:latin typeface="宋体" panose="02010600030101010101" pitchFamily="2" charset="-122"/>
                <a:ea typeface="宋体" panose="02010600030101010101" pitchFamily="2" charset="-122"/>
              </a:rPr>
              <a:t>2,2</a:t>
            </a:r>
            <a:r>
              <a:rPr lang="zh-CN" altLang="en-US" sz="4000" dirty="0">
                <a:latin typeface="宋体" panose="02010600030101010101" pitchFamily="2" charset="-122"/>
                <a:ea typeface="宋体" panose="02010600030101010101" pitchFamily="2" charset="-122"/>
              </a:rPr>
              <a:t>的比例分割了</a:t>
            </a:r>
            <a:r>
              <a:rPr lang="en-US" altLang="zh-CN" sz="4000" dirty="0">
                <a:latin typeface="宋体" panose="02010600030101010101" pitchFamily="2" charset="-122"/>
                <a:ea typeface="宋体" panose="02010600030101010101" pitchFamily="2" charset="-122"/>
              </a:rPr>
              <a:t>e2</a:t>
            </a:r>
            <a:endParaRPr lang="en-US" altLang="zh-CN" sz="4000" dirty="0">
              <a:latin typeface="宋体" panose="02010600030101010101" pitchFamily="2" charset="-122"/>
              <a:ea typeface="宋体" panose="02010600030101010101" pitchFamily="2" charset="-122"/>
            </a:endParaRPr>
          </a:p>
          <a:p>
            <a:endParaRPr lang="en-US" altLang="zh-CN" sz="4000" b="1" dirty="0">
              <a:solidFill>
                <a:srgbClr val="002060"/>
              </a:solidFill>
              <a:latin typeface="宋体" panose="02010600030101010101" pitchFamily="2" charset="-122"/>
              <a:ea typeface="宋体" panose="02010600030101010101" pitchFamily="2" charset="-122"/>
            </a:endParaRPr>
          </a:p>
          <a:p>
            <a:r>
              <a:rPr lang="zh-CN" altLang="en-US" sz="4000" b="1" dirty="0">
                <a:solidFill>
                  <a:srgbClr val="002060"/>
                </a:solidFill>
                <a:latin typeface="宋体" panose="02010600030101010101" pitchFamily="2" charset="-122"/>
                <a:ea typeface="宋体" panose="02010600030101010101" pitchFamily="2" charset="-122"/>
              </a:rPr>
              <a:t>我们使用</a:t>
            </a:r>
            <a:r>
              <a:rPr lang="en-US" altLang="zh-CN" sz="4000" b="1" dirty="0">
                <a:solidFill>
                  <a:srgbClr val="002060"/>
                </a:solidFill>
                <a:latin typeface="宋体" panose="02010600030101010101" pitchFamily="2" charset="-122"/>
                <a:ea typeface="宋体" panose="02010600030101010101" pitchFamily="2" charset="-122"/>
              </a:rPr>
              <a:t>e1</a:t>
            </a:r>
            <a:r>
              <a:rPr lang="zh-CN" altLang="en-US" sz="4000" b="1" dirty="0">
                <a:solidFill>
                  <a:srgbClr val="002060"/>
                </a:solidFill>
                <a:latin typeface="宋体" panose="02010600030101010101" pitchFamily="2" charset="-122"/>
                <a:ea typeface="宋体" panose="02010600030101010101" pitchFamily="2" charset="-122"/>
              </a:rPr>
              <a:t>的一部分来更新</a:t>
            </a:r>
            <a:r>
              <a:rPr lang="en-US" altLang="zh-CN" sz="4000" b="1" dirty="0">
                <a:solidFill>
                  <a:srgbClr val="002060"/>
                </a:solidFill>
                <a:latin typeface="宋体" panose="02010600030101010101" pitchFamily="2" charset="-122"/>
                <a:ea typeface="宋体" panose="02010600030101010101" pitchFamily="2" charset="-122"/>
              </a:rPr>
              <a:t>w</a:t>
            </a:r>
            <a:r>
              <a:rPr lang="en-US" altLang="zh-CN" sz="4000" b="1" baseline="-25000" dirty="0">
                <a:solidFill>
                  <a:srgbClr val="002060"/>
                </a:solidFill>
                <a:latin typeface="宋体" panose="02010600030101010101" pitchFamily="2" charset="-122"/>
                <a:ea typeface="宋体" panose="02010600030101010101" pitchFamily="2" charset="-122"/>
              </a:rPr>
              <a:t>1,1</a:t>
            </a:r>
            <a:r>
              <a:rPr lang="en-US" altLang="zh-CN" sz="4000" b="1" dirty="0">
                <a:solidFill>
                  <a:srgbClr val="002060"/>
                </a:solidFill>
                <a:latin typeface="宋体" panose="02010600030101010101" pitchFamily="2" charset="-122"/>
                <a:ea typeface="宋体" panose="02010600030101010101" pitchFamily="2" charset="-122"/>
              </a:rPr>
              <a:t>:</a:t>
            </a:r>
            <a:endParaRPr lang="zh-CN" altLang="en-US" sz="4000" b="1" dirty="0">
              <a:solidFill>
                <a:srgbClr val="002060"/>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3386787" y="2806560"/>
            <a:ext cx="5778478" cy="380524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0515" y="203423"/>
            <a:ext cx="7370929" cy="646331"/>
          </a:xfrm>
          <a:prstGeom prst="rect">
            <a:avLst/>
          </a:prstGeom>
        </p:spPr>
        <p:txBody>
          <a:bodyPr wrap="none">
            <a:spAutoFit/>
          </a:bodyPr>
          <a:lstStyle/>
          <a:p>
            <a:r>
              <a:rPr lang="zh-CN" altLang="en-US" sz="3600" b="1" dirty="0">
                <a:solidFill>
                  <a:srgbClr val="002060"/>
                </a:solidFill>
                <a:latin typeface="宋体" panose="02010600030101010101" pitchFamily="2" charset="-122"/>
                <a:ea typeface="宋体" panose="02010600030101010101" pitchFamily="2" charset="-122"/>
              </a:rPr>
              <a:t>我们使用</a:t>
            </a:r>
            <a:r>
              <a:rPr lang="en-US" altLang="zh-CN" sz="3600" b="1" dirty="0">
                <a:solidFill>
                  <a:srgbClr val="002060"/>
                </a:solidFill>
                <a:latin typeface="宋体" panose="02010600030101010101" pitchFamily="2" charset="-122"/>
                <a:ea typeface="宋体" panose="02010600030101010101" pitchFamily="2" charset="-122"/>
              </a:rPr>
              <a:t>e1</a:t>
            </a:r>
            <a:r>
              <a:rPr lang="zh-CN" altLang="en-US" sz="3600" b="1" dirty="0">
                <a:solidFill>
                  <a:srgbClr val="002060"/>
                </a:solidFill>
                <a:latin typeface="宋体" panose="02010600030101010101" pitchFamily="2" charset="-122"/>
                <a:ea typeface="宋体" panose="02010600030101010101" pitchFamily="2" charset="-122"/>
              </a:rPr>
              <a:t>的另一部分来更新</a:t>
            </a:r>
            <a:r>
              <a:rPr lang="en-US" altLang="zh-CN" sz="3600" b="1" dirty="0">
                <a:solidFill>
                  <a:srgbClr val="002060"/>
                </a:solidFill>
                <a:latin typeface="宋体" panose="02010600030101010101" pitchFamily="2" charset="-122"/>
                <a:ea typeface="宋体" panose="02010600030101010101" pitchFamily="2" charset="-122"/>
              </a:rPr>
              <a:t>w2,1:</a:t>
            </a:r>
            <a:endParaRPr lang="zh-CN" altLang="en-US" sz="3600" b="1" dirty="0">
              <a:solidFill>
                <a:srgbClr val="002060"/>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956391" y="2358544"/>
            <a:ext cx="6719777" cy="313892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4037" y="170121"/>
            <a:ext cx="6443331" cy="646331"/>
          </a:xfrm>
          <a:prstGeom prst="rect">
            <a:avLst/>
          </a:prstGeom>
          <a:noFill/>
        </p:spPr>
        <p:txBody>
          <a:bodyPr wrap="square" rtlCol="0">
            <a:spAutoFit/>
          </a:bodyPr>
          <a:lstStyle/>
          <a:p>
            <a:r>
              <a:rPr lang="zh-CN" altLang="en-US" sz="3600" b="1" dirty="0">
                <a:solidFill>
                  <a:srgbClr val="7030A0"/>
                </a:solidFill>
                <a:latin typeface="宋体" panose="02010600030101010101" pitchFamily="2" charset="-122"/>
                <a:ea typeface="宋体" panose="02010600030101010101" pitchFamily="2" charset="-122"/>
              </a:rPr>
              <a:t>反向传播误差到更多层中</a:t>
            </a:r>
            <a:endParaRPr lang="zh-CN" altLang="en-US" sz="3600" b="1" dirty="0">
              <a:solidFill>
                <a:srgbClr val="7030A0"/>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744279" y="1059801"/>
            <a:ext cx="11055901" cy="56280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096001" y="191386"/>
            <a:ext cx="6096000" cy="6666614"/>
          </a:xfrm>
          <a:prstGeom prst="rect">
            <a:avLst/>
          </a:prstGeom>
        </p:spPr>
      </p:pic>
      <p:sp>
        <p:nvSpPr>
          <p:cNvPr id="3" name="文本框 2"/>
          <p:cNvSpPr txBox="1"/>
          <p:nvPr/>
        </p:nvSpPr>
        <p:spPr>
          <a:xfrm rot="10800000" flipV="1">
            <a:off x="0" y="1166842"/>
            <a:ext cx="5649433" cy="4524315"/>
          </a:xfrm>
          <a:prstGeom prst="rect">
            <a:avLst/>
          </a:prstGeom>
          <a:noFill/>
        </p:spPr>
        <p:txBody>
          <a:bodyPr wrap="square" rtlCol="0">
            <a:spAutoFit/>
          </a:bodyPr>
          <a:lstStyle/>
          <a:p>
            <a:r>
              <a:rPr lang="zh-CN" altLang="en-US" sz="4800" dirty="0">
                <a:latin typeface="宋体" panose="02010600030101010101" pitchFamily="2" charset="-122"/>
                <a:ea typeface="宋体" panose="02010600030101010101" pitchFamily="2" charset="-122"/>
              </a:rPr>
              <a:t>神经元会抑制输入，直到输入增强，强大到可以触发输出，输入超过阈值</a:t>
            </a:r>
            <a:r>
              <a:rPr lang="en-US" altLang="zh-CN" sz="4800" dirty="0">
                <a:latin typeface="宋体" panose="02010600030101010101" pitchFamily="2" charset="-122"/>
                <a:ea typeface="宋体" panose="02010600030101010101" pitchFamily="2" charset="-122"/>
              </a:rPr>
              <a:t>(threshold),</a:t>
            </a:r>
            <a:r>
              <a:rPr lang="zh-CN" altLang="en-US" sz="4800" dirty="0">
                <a:latin typeface="宋体" panose="02010600030101010101" pitchFamily="2" charset="-122"/>
                <a:ea typeface="宋体" panose="02010600030101010101" pitchFamily="2" charset="-122"/>
              </a:rPr>
              <a:t>才会产生输出信号。</a:t>
            </a:r>
            <a:endParaRPr lang="zh-CN" altLang="en-US" sz="4800" dirty="0">
              <a:latin typeface="宋体" panose="02010600030101010101" pitchFamily="2" charset="-122"/>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10451" y="148856"/>
            <a:ext cx="11512953" cy="4877867"/>
          </a:xfrm>
          <a:prstGeom prst="rect">
            <a:avLst/>
          </a:prstGeom>
        </p:spPr>
      </p:pic>
      <p:sp>
        <p:nvSpPr>
          <p:cNvPr id="3" name="文本框 2"/>
          <p:cNvSpPr txBox="1"/>
          <p:nvPr/>
        </p:nvSpPr>
        <p:spPr>
          <a:xfrm flipH="1">
            <a:off x="310451" y="5103628"/>
            <a:ext cx="11512953" cy="1754326"/>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标记输出误差为</a:t>
            </a:r>
            <a:r>
              <a:rPr lang="en-US" altLang="zh-CN" sz="3600" dirty="0" err="1">
                <a:latin typeface="宋体" panose="02010600030101010101" pitchFamily="2" charset="-122"/>
                <a:ea typeface="宋体" panose="02010600030101010101" pitchFamily="2" charset="-122"/>
              </a:rPr>
              <a:t>e</a:t>
            </a:r>
            <a:r>
              <a:rPr lang="en-US" altLang="zh-CN" sz="3600" baseline="-25000" dirty="0" err="1">
                <a:latin typeface="宋体" panose="02010600030101010101" pitchFamily="2" charset="-122"/>
                <a:ea typeface="宋体" panose="02010600030101010101" pitchFamily="2" charset="-122"/>
              </a:rPr>
              <a:t>output</a:t>
            </a:r>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输出层和隐藏层之间的链接权重为</a:t>
            </a:r>
            <a:r>
              <a:rPr lang="en-US" altLang="zh-CN" sz="3600" dirty="0">
                <a:latin typeface="宋体" panose="02010600030101010101" pitchFamily="2" charset="-122"/>
                <a:ea typeface="宋体" panose="02010600030101010101" pitchFamily="2" charset="-122"/>
              </a:rPr>
              <a:t>w</a:t>
            </a:r>
            <a:r>
              <a:rPr lang="en-US" altLang="zh-CN" sz="3600" baseline="-25000" dirty="0">
                <a:latin typeface="宋体" panose="02010600030101010101" pitchFamily="2" charset="-122"/>
                <a:ea typeface="宋体" panose="02010600030101010101" pitchFamily="2" charset="-122"/>
              </a:rPr>
              <a:t>ho</a:t>
            </a:r>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输入层和隐藏层之间的链接权重</a:t>
            </a:r>
            <a:r>
              <a:rPr lang="en-US" altLang="zh-CN" sz="3600" dirty="0" err="1">
                <a:latin typeface="宋体" panose="02010600030101010101" pitchFamily="2" charset="-122"/>
                <a:ea typeface="宋体" panose="02010600030101010101" pitchFamily="2" charset="-122"/>
              </a:rPr>
              <a:t>w</a:t>
            </a:r>
            <a:r>
              <a:rPr lang="en-US" altLang="zh-CN" sz="3600" baseline="-25000" dirty="0" err="1">
                <a:latin typeface="宋体" panose="02010600030101010101" pitchFamily="2" charset="-122"/>
                <a:ea typeface="宋体" panose="02010600030101010101" pitchFamily="2" charset="-122"/>
              </a:rPr>
              <a:t>ih</a:t>
            </a:r>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与隐藏层节点相关联的误差为</a:t>
            </a:r>
            <a:r>
              <a:rPr lang="en-US" altLang="zh-CN" sz="3600" dirty="0" err="1">
                <a:latin typeface="宋体" panose="02010600030101010101" pitchFamily="2" charset="-122"/>
                <a:ea typeface="宋体" panose="02010600030101010101" pitchFamily="2" charset="-122"/>
              </a:rPr>
              <a:t>e</a:t>
            </a:r>
            <a:r>
              <a:rPr lang="en-US" altLang="zh-CN" sz="3600" baseline="-25000" dirty="0" err="1">
                <a:latin typeface="宋体" panose="02010600030101010101" pitchFamily="2" charset="-122"/>
                <a:ea typeface="宋体" panose="02010600030101010101" pitchFamily="2" charset="-122"/>
              </a:rPr>
              <a:t>hidden</a:t>
            </a:r>
            <a:endParaRPr lang="zh-CN" altLang="en-US" sz="3600" baseline="-25000" dirty="0">
              <a:latin typeface="宋体" panose="02010600030101010101" pitchFamily="2" charset="-122"/>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2984" y="73216"/>
            <a:ext cx="11440632" cy="3819516"/>
          </a:xfrm>
          <a:prstGeom prst="rect">
            <a:avLst/>
          </a:prstGeom>
        </p:spPr>
      </p:pic>
      <p:pic>
        <p:nvPicPr>
          <p:cNvPr id="3" name="图片 2"/>
          <p:cNvPicPr>
            <a:picLocks noChangeAspect="1"/>
          </p:cNvPicPr>
          <p:nvPr/>
        </p:nvPicPr>
        <p:blipFill>
          <a:blip r:embed="rId2"/>
          <a:stretch>
            <a:fillRect/>
          </a:stretch>
        </p:blipFill>
        <p:spPr>
          <a:xfrm>
            <a:off x="167542" y="4316819"/>
            <a:ext cx="11856916" cy="245612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38641" y="908331"/>
            <a:ext cx="11527294" cy="5755475"/>
          </a:xfrm>
          <a:prstGeom prst="rect">
            <a:avLst/>
          </a:prstGeom>
        </p:spPr>
      </p:pic>
      <p:sp>
        <p:nvSpPr>
          <p:cNvPr id="3" name="文本框 2"/>
          <p:cNvSpPr txBox="1"/>
          <p:nvPr/>
        </p:nvSpPr>
        <p:spPr>
          <a:xfrm>
            <a:off x="552893" y="194194"/>
            <a:ext cx="5380074" cy="646331"/>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误差传播计算举例</a:t>
            </a:r>
            <a:endParaRPr lang="zh-CN" altLang="en-US" sz="3600" b="1" dirty="0">
              <a:latin typeface="宋体" panose="02010600030101010101" pitchFamily="2" charset="-122"/>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2893" y="194194"/>
            <a:ext cx="5380074" cy="646331"/>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误差传播计算举例</a:t>
            </a:r>
            <a:endParaRPr lang="zh-CN" altLang="en-US" sz="36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87086" y="949568"/>
            <a:ext cx="11608727" cy="571423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H="1">
            <a:off x="513549" y="191386"/>
            <a:ext cx="8439064" cy="646331"/>
          </a:xfrm>
          <a:prstGeom prst="rect">
            <a:avLst/>
          </a:prstGeom>
          <a:noFill/>
        </p:spPr>
        <p:txBody>
          <a:bodyPr wrap="square" rtlCol="0">
            <a:spAutoFit/>
          </a:bodyPr>
          <a:lstStyle/>
          <a:p>
            <a:r>
              <a:rPr lang="zh-CN" altLang="en-US" sz="3600" b="1" dirty="0">
                <a:solidFill>
                  <a:srgbClr val="7030A0"/>
                </a:solidFill>
                <a:latin typeface="宋体" panose="02010600030101010101" pitchFamily="2" charset="-122"/>
                <a:ea typeface="宋体" panose="02010600030101010101" pitchFamily="2" charset="-122"/>
              </a:rPr>
              <a:t>使用矩阵乘法进行反向传播误差计算</a:t>
            </a:r>
            <a:endParaRPr lang="zh-CN" altLang="en-US" sz="3600" b="1" dirty="0">
              <a:solidFill>
                <a:srgbClr val="7030A0"/>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430646" y="1019176"/>
            <a:ext cx="7330041" cy="2170592"/>
          </a:xfrm>
          <a:prstGeom prst="rect">
            <a:avLst/>
          </a:prstGeom>
        </p:spPr>
      </p:pic>
      <p:pic>
        <p:nvPicPr>
          <p:cNvPr id="4" name="图片 3"/>
          <p:cNvPicPr>
            <a:picLocks noChangeAspect="1"/>
          </p:cNvPicPr>
          <p:nvPr/>
        </p:nvPicPr>
        <p:blipFill rotWithShape="1">
          <a:blip r:embed="rId2"/>
          <a:srcRect b="17406"/>
          <a:stretch>
            <a:fillRect/>
          </a:stretch>
        </p:blipFill>
        <p:spPr>
          <a:xfrm>
            <a:off x="513549" y="3429002"/>
            <a:ext cx="11373651" cy="333330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H="1">
            <a:off x="173310" y="132316"/>
            <a:ext cx="11224792"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我们可以忽略分母</a:t>
            </a:r>
            <a:endParaRPr lang="en-US" altLang="zh-CN" sz="3600" dirty="0">
              <a:latin typeface="宋体" panose="02010600030101010101" pitchFamily="2" charset="-122"/>
              <a:ea typeface="宋体" panose="02010600030101010101" pitchFamily="2" charset="-122"/>
            </a:endParaRPr>
          </a:p>
          <a:p>
            <a:r>
              <a:rPr lang="zh-CN" altLang="en-US" sz="3600" dirty="0">
                <a:latin typeface="宋体" panose="02010600030101010101" pitchFamily="2" charset="-122"/>
                <a:ea typeface="宋体" panose="02010600030101010101" pitchFamily="2" charset="-122"/>
              </a:rPr>
              <a:t>用</a:t>
            </a:r>
            <a:r>
              <a:rPr lang="en-US" altLang="zh-CN" sz="3600" dirty="0">
                <a:latin typeface="宋体" panose="02010600030101010101" pitchFamily="2" charset="-122"/>
                <a:ea typeface="宋体" panose="02010600030101010101" pitchFamily="2" charset="-122"/>
              </a:rPr>
              <a:t>e</a:t>
            </a:r>
            <a:r>
              <a:rPr lang="en-US" altLang="zh-CN" sz="3600" baseline="-25000" dirty="0">
                <a:latin typeface="宋体" panose="02010600030101010101" pitchFamily="2" charset="-122"/>
                <a:ea typeface="宋体" panose="02010600030101010101" pitchFamily="2" charset="-122"/>
              </a:rPr>
              <a:t>1</a:t>
            </a:r>
            <a:r>
              <a:rPr lang="en-US" altLang="zh-CN" sz="3600" dirty="0">
                <a:latin typeface="宋体" panose="02010600030101010101" pitchFamily="2" charset="-122"/>
                <a:ea typeface="宋体" panose="02010600030101010101" pitchFamily="2" charset="-122"/>
              </a:rPr>
              <a:t>*w</a:t>
            </a:r>
            <a:r>
              <a:rPr lang="en-US" altLang="zh-CN" sz="3600" baseline="-25000" dirty="0">
                <a:latin typeface="宋体" panose="02010600030101010101" pitchFamily="2" charset="-122"/>
                <a:ea typeface="宋体" panose="02010600030101010101" pitchFamily="2" charset="-122"/>
              </a:rPr>
              <a:t>1,1</a:t>
            </a:r>
            <a:r>
              <a:rPr lang="zh-CN" altLang="en-US" sz="3600" dirty="0">
                <a:latin typeface="宋体" panose="02010600030101010101" pitchFamily="2" charset="-122"/>
                <a:ea typeface="宋体" panose="02010600030101010101" pitchFamily="2" charset="-122"/>
              </a:rPr>
              <a:t>来代替</a:t>
            </a:r>
            <a:r>
              <a:rPr lang="en-US" altLang="zh-CN" sz="3600" dirty="0">
                <a:latin typeface="宋体" panose="02010600030101010101" pitchFamily="2" charset="-122"/>
                <a:ea typeface="宋体" panose="02010600030101010101" pitchFamily="2" charset="-122"/>
              </a:rPr>
              <a:t>e</a:t>
            </a:r>
            <a:r>
              <a:rPr lang="en-US" altLang="zh-CN" sz="3600" baseline="-25000" dirty="0">
                <a:latin typeface="宋体" panose="02010600030101010101" pitchFamily="2" charset="-122"/>
                <a:ea typeface="宋体" panose="02010600030101010101" pitchFamily="2" charset="-122"/>
              </a:rPr>
              <a:t>1</a:t>
            </a:r>
            <a:r>
              <a:rPr lang="en-US" altLang="zh-CN" sz="3600" dirty="0">
                <a:latin typeface="宋体" panose="02010600030101010101" pitchFamily="2" charset="-122"/>
                <a:ea typeface="宋体" panose="02010600030101010101" pitchFamily="2" charset="-122"/>
              </a:rPr>
              <a:t>*w</a:t>
            </a:r>
            <a:r>
              <a:rPr lang="en-US" altLang="zh-CN" sz="3600" baseline="-25000" dirty="0">
                <a:latin typeface="宋体" panose="02010600030101010101" pitchFamily="2" charset="-122"/>
                <a:ea typeface="宋体" panose="02010600030101010101" pitchFamily="2" charset="-122"/>
              </a:rPr>
              <a:t>1,1</a:t>
            </a:r>
            <a:r>
              <a:rPr lang="en-US" altLang="zh-CN" sz="3600" dirty="0">
                <a:latin typeface="宋体" panose="02010600030101010101" pitchFamily="2" charset="-122"/>
                <a:ea typeface="宋体" panose="02010600030101010101" pitchFamily="2" charset="-122"/>
              </a:rPr>
              <a:t>/(w</a:t>
            </a:r>
            <a:r>
              <a:rPr lang="en-US" altLang="zh-CN" sz="3600" baseline="-25000" dirty="0">
                <a:latin typeface="宋体" panose="02010600030101010101" pitchFamily="2" charset="-122"/>
                <a:ea typeface="宋体" panose="02010600030101010101" pitchFamily="2" charset="-122"/>
              </a:rPr>
              <a:t>1,1</a:t>
            </a:r>
            <a:r>
              <a:rPr lang="en-US" altLang="zh-CN" sz="3600" dirty="0">
                <a:latin typeface="宋体" panose="02010600030101010101" pitchFamily="2" charset="-122"/>
                <a:ea typeface="宋体" panose="02010600030101010101" pitchFamily="2" charset="-122"/>
              </a:rPr>
              <a:t>+w</a:t>
            </a:r>
            <a:r>
              <a:rPr lang="en-US" altLang="zh-CN" sz="3600" baseline="-25000" dirty="0">
                <a:latin typeface="宋体" panose="02010600030101010101" pitchFamily="2" charset="-122"/>
                <a:ea typeface="宋体" panose="02010600030101010101" pitchFamily="2" charset="-122"/>
              </a:rPr>
              <a:t>2,1</a:t>
            </a:r>
            <a:r>
              <a:rPr lang="en-US" altLang="zh-CN" sz="3600" dirty="0">
                <a:latin typeface="宋体" panose="02010600030101010101" pitchFamily="2" charset="-122"/>
                <a:ea typeface="宋体" panose="02010600030101010101" pitchFamily="2" charset="-122"/>
              </a:rPr>
              <a:t>)</a:t>
            </a:r>
            <a:endParaRPr lang="zh-CN" altLang="en-US" sz="36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628541" y="2844800"/>
            <a:ext cx="11224792" cy="3559995"/>
          </a:xfrm>
          <a:prstGeom prst="rect">
            <a:avLst/>
          </a:prstGeom>
        </p:spPr>
      </p:pic>
      <p:sp>
        <p:nvSpPr>
          <p:cNvPr id="4" name="文本框 3"/>
          <p:cNvSpPr txBox="1"/>
          <p:nvPr/>
        </p:nvSpPr>
        <p:spPr>
          <a:xfrm>
            <a:off x="306807" y="1765557"/>
            <a:ext cx="4801314" cy="646331"/>
          </a:xfrm>
          <a:prstGeom prst="rect">
            <a:avLst/>
          </a:prstGeom>
          <a:noFill/>
        </p:spPr>
        <p:txBody>
          <a:bodyPr wrap="none" rtlCol="0">
            <a:spAutoFit/>
          </a:bodyPr>
          <a:lstStyle/>
          <a:p>
            <a:r>
              <a:rPr lang="zh-CN" altLang="en-US" sz="3600" dirty="0">
                <a:latin typeface="宋体" panose="02010600030101010101" pitchFamily="2" charset="-122"/>
                <a:ea typeface="宋体" panose="02010600030101010101" pitchFamily="2" charset="-122"/>
              </a:rPr>
              <a:t>上面矩阵可以简写为：</a:t>
            </a:r>
            <a:endParaRPr lang="zh-CN" altLang="en-US" sz="3600" dirty="0">
              <a:latin typeface="宋体" panose="02010600030101010101" pitchFamily="2" charset="-122"/>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45781" y="951835"/>
            <a:ext cx="8382000" cy="1466850"/>
          </a:xfrm>
          <a:prstGeom prst="rect">
            <a:avLst/>
          </a:prstGeom>
        </p:spPr>
      </p:pic>
      <p:sp>
        <p:nvSpPr>
          <p:cNvPr id="3" name="文本框 2"/>
          <p:cNvSpPr txBox="1"/>
          <p:nvPr/>
        </p:nvSpPr>
        <p:spPr>
          <a:xfrm>
            <a:off x="492247" y="142236"/>
            <a:ext cx="5739220" cy="646331"/>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可以简写为如下形式：</a:t>
            </a:r>
            <a:endParaRPr lang="zh-CN" altLang="en-US" sz="3600" b="1" dirty="0">
              <a:latin typeface="宋体" panose="02010600030101010101" pitchFamily="2" charset="-122"/>
              <a:ea typeface="宋体" panose="02010600030101010101" pitchFamily="2" charset="-122"/>
            </a:endParaRPr>
          </a:p>
        </p:txBody>
      </p:sp>
      <p:sp>
        <p:nvSpPr>
          <p:cNvPr id="7" name="文本框 6"/>
          <p:cNvSpPr txBox="1"/>
          <p:nvPr/>
        </p:nvSpPr>
        <p:spPr>
          <a:xfrm>
            <a:off x="661939" y="2418685"/>
            <a:ext cx="11139055" cy="3854581"/>
          </a:xfrm>
          <a:prstGeom prst="rect">
            <a:avLst/>
          </a:prstGeom>
          <a:noFill/>
        </p:spPr>
        <p:txBody>
          <a:bodyPr wrap="square" rtlCol="0">
            <a:spAutoFit/>
          </a:bodyPr>
          <a:lstStyle/>
          <a:p>
            <a:pPr>
              <a:lnSpc>
                <a:spcPct val="150000"/>
              </a:lnSpc>
            </a:pPr>
            <a:r>
              <a:rPr kumimoji="1" lang="zh-CN" altLang="en-US" sz="4000" b="1" dirty="0">
                <a:solidFill>
                  <a:srgbClr val="FF0000"/>
                </a:solidFill>
                <a:latin typeface="Heiti SC Medium" pitchFamily="2" charset="-128"/>
                <a:ea typeface="Heiti SC Medium" pitchFamily="2" charset="-128"/>
              </a:rPr>
              <a:t>结论：</a:t>
            </a:r>
            <a:endParaRPr kumimoji="1" lang="en-US" altLang="zh-CN" sz="4000" b="1" dirty="0">
              <a:solidFill>
                <a:srgbClr val="FF0000"/>
              </a:solidFill>
              <a:latin typeface="Heiti SC Medium" pitchFamily="2" charset="-128"/>
              <a:ea typeface="Heiti SC Medium" pitchFamily="2" charset="-128"/>
            </a:endParaRPr>
          </a:p>
          <a:p>
            <a:pPr>
              <a:lnSpc>
                <a:spcPct val="150000"/>
              </a:lnSpc>
            </a:pPr>
            <a:r>
              <a:rPr kumimoji="1" lang="en-US" altLang="zh-CN" sz="3200" dirty="0">
                <a:latin typeface="Heiti SC Medium" pitchFamily="2" charset="-128"/>
                <a:ea typeface="Heiti SC Medium" pitchFamily="2" charset="-128"/>
              </a:rPr>
              <a:t>1.</a:t>
            </a:r>
            <a:r>
              <a:rPr kumimoji="1" lang="zh-CN" altLang="en-US" sz="3200" dirty="0">
                <a:latin typeface="Heiti SC Medium" pitchFamily="2" charset="-128"/>
                <a:ea typeface="Heiti SC Medium" pitchFamily="2" charset="-128"/>
              </a:rPr>
              <a:t>反向传播误差可以表示为矩阵乘法</a:t>
            </a:r>
            <a:endParaRPr kumimoji="1" lang="en-US" altLang="zh-CN" sz="3200" dirty="0">
              <a:latin typeface="Heiti SC Medium" pitchFamily="2" charset="-128"/>
              <a:ea typeface="Heiti SC Medium" pitchFamily="2" charset="-128"/>
            </a:endParaRPr>
          </a:p>
          <a:p>
            <a:pPr>
              <a:lnSpc>
                <a:spcPct val="150000"/>
              </a:lnSpc>
            </a:pPr>
            <a:r>
              <a:rPr kumimoji="1" lang="en-US" altLang="zh-CN" sz="3200" dirty="0">
                <a:latin typeface="Heiti SC Medium" pitchFamily="2" charset="-128"/>
                <a:ea typeface="Heiti SC Medium" pitchFamily="2" charset="-128"/>
              </a:rPr>
              <a:t>2.</a:t>
            </a:r>
            <a:r>
              <a:rPr kumimoji="1" lang="zh-CN" altLang="en-US" sz="3200" dirty="0">
                <a:latin typeface="Heiti SC Medium" pitchFamily="2" charset="-128"/>
                <a:ea typeface="Heiti SC Medium" pitchFamily="2" charset="-128"/>
              </a:rPr>
              <a:t>无论网络规模大小，这使我们能够简洁地表达反向传播误差</a:t>
            </a:r>
            <a:endParaRPr kumimoji="1" lang="en-US" altLang="zh-CN" sz="3200" dirty="0">
              <a:latin typeface="Heiti SC Medium" pitchFamily="2" charset="-128"/>
              <a:ea typeface="Heiti SC Medium" pitchFamily="2" charset="-128"/>
            </a:endParaRPr>
          </a:p>
          <a:p>
            <a:pPr>
              <a:lnSpc>
                <a:spcPct val="150000"/>
              </a:lnSpc>
            </a:pPr>
            <a:r>
              <a:rPr kumimoji="1" lang="en-US" altLang="zh-CN" sz="3200" dirty="0">
                <a:latin typeface="Heiti SC Medium" pitchFamily="2" charset="-128"/>
                <a:ea typeface="Heiti SC Medium" pitchFamily="2" charset="-128"/>
              </a:rPr>
              <a:t>3.</a:t>
            </a:r>
            <a:r>
              <a:rPr kumimoji="1" lang="zh-CN" altLang="en-US" sz="3200" dirty="0">
                <a:latin typeface="Heiti SC Medium" pitchFamily="2" charset="-128"/>
                <a:ea typeface="Heiti SC Medium" pitchFamily="2" charset="-128"/>
              </a:rPr>
              <a:t>这意味着前向馈送信号和反向传播误差都可以使用矩阵计算而变得高效</a:t>
            </a:r>
            <a:endParaRPr kumimoji="1" lang="zh-CN" altLang="en-US" sz="3200" dirty="0">
              <a:latin typeface="Heiti SC Medium" pitchFamily="2" charset="-128"/>
              <a:ea typeface="Heiti SC Medium" pitchFamily="2" charset="-12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1" y="145473"/>
            <a:ext cx="8648521" cy="646331"/>
          </a:xfrm>
          <a:prstGeom prst="rect">
            <a:avLst/>
          </a:prstGeom>
          <a:noFill/>
        </p:spPr>
        <p:txBody>
          <a:bodyPr wrap="none" rtlCol="0">
            <a:spAutoFit/>
          </a:bodyPr>
          <a:lstStyle/>
          <a:p>
            <a:r>
              <a:rPr kumimoji="1" lang="zh-CN" altLang="en-US" sz="3600" b="1" dirty="0">
                <a:solidFill>
                  <a:srgbClr val="FF0000"/>
                </a:solidFill>
                <a:latin typeface="Heiti SC Medium" pitchFamily="2" charset="-128"/>
                <a:ea typeface="Heiti SC Medium" pitchFamily="2" charset="-128"/>
              </a:rPr>
              <a:t>如何更新权重？</a:t>
            </a:r>
            <a:r>
              <a:rPr kumimoji="1" lang="en-US" altLang="zh-CN" sz="3600" b="1" dirty="0">
                <a:solidFill>
                  <a:srgbClr val="FF0000"/>
                </a:solidFill>
                <a:latin typeface="Heiti SC Medium" pitchFamily="2" charset="-128"/>
                <a:ea typeface="Heiti SC Medium" pitchFamily="2" charset="-128"/>
              </a:rPr>
              <a:t>----</a:t>
            </a:r>
            <a:r>
              <a:rPr kumimoji="1" lang="zh-CN" altLang="en-US" sz="3600" b="1" dirty="0">
                <a:solidFill>
                  <a:srgbClr val="FF0000"/>
                </a:solidFill>
                <a:latin typeface="Heiti SC Medium" pitchFamily="2" charset="-128"/>
                <a:ea typeface="Heiti SC Medium" pitchFamily="2" charset="-128"/>
              </a:rPr>
              <a:t>神经网络最重要的问题</a:t>
            </a:r>
            <a:endParaRPr kumimoji="1" lang="zh-CN" altLang="en-US" sz="3600" b="1" dirty="0">
              <a:solidFill>
                <a:srgbClr val="FF0000"/>
              </a:solidFill>
              <a:latin typeface="Heiti SC Medium" pitchFamily="2" charset="-128"/>
              <a:ea typeface="Heiti SC Medium" pitchFamily="2" charset="-128"/>
            </a:endParaRPr>
          </a:p>
        </p:txBody>
      </p:sp>
      <p:sp>
        <p:nvSpPr>
          <p:cNvPr id="3" name="文本框 2"/>
          <p:cNvSpPr txBox="1"/>
          <p:nvPr/>
        </p:nvSpPr>
        <p:spPr>
          <a:xfrm>
            <a:off x="228601" y="1018311"/>
            <a:ext cx="10760120" cy="1569660"/>
          </a:xfrm>
          <a:prstGeom prst="rect">
            <a:avLst/>
          </a:prstGeom>
          <a:noFill/>
        </p:spPr>
        <p:txBody>
          <a:bodyPr wrap="square" rtlCol="0">
            <a:spAutoFit/>
          </a:bodyPr>
          <a:lstStyle/>
          <a:p>
            <a:r>
              <a:rPr kumimoji="1" lang="zh-CN" altLang="en-US" sz="3200" dirty="0">
                <a:latin typeface="Heiti SC Medium" pitchFamily="2" charset="-128"/>
                <a:ea typeface="Heiti SC Medium" pitchFamily="2" charset="-128"/>
              </a:rPr>
              <a:t>我们已经理解了让误差反向传播到网络的每一层，我们</a:t>
            </a:r>
            <a:r>
              <a:rPr kumimoji="1" lang="zh-CN" altLang="en-US" sz="3200" b="1" dirty="0">
                <a:solidFill>
                  <a:srgbClr val="7030A0"/>
                </a:solidFill>
                <a:latin typeface="Heiti SC Medium" pitchFamily="2" charset="-128"/>
                <a:ea typeface="Heiti SC Medium" pitchFamily="2" charset="-128"/>
              </a:rPr>
              <a:t>使用误差来指导如何调整链接权重</a:t>
            </a:r>
            <a:r>
              <a:rPr kumimoji="1" lang="zh-CN" altLang="en-US" sz="3200" dirty="0">
                <a:latin typeface="Heiti SC Medium" pitchFamily="2" charset="-128"/>
                <a:ea typeface="Heiti SC Medium" pitchFamily="2" charset="-128"/>
              </a:rPr>
              <a:t>，从而改进神经网络输出的总体效果。</a:t>
            </a:r>
            <a:endParaRPr kumimoji="1" lang="zh-CN" altLang="en-US" sz="3200" dirty="0">
              <a:latin typeface="Heiti SC Medium" pitchFamily="2" charset="-128"/>
              <a:ea typeface="Heiti SC Medium" pitchFamily="2" charset="-128"/>
            </a:endParaRPr>
          </a:p>
        </p:txBody>
      </p:sp>
      <p:pic>
        <p:nvPicPr>
          <p:cNvPr id="7" name="Picture 3" descr="page90image37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1" y="2587971"/>
            <a:ext cx="10760119" cy="4124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0945" y="166255"/>
            <a:ext cx="10577945" cy="707886"/>
          </a:xfrm>
          <a:prstGeom prst="rect">
            <a:avLst/>
          </a:prstGeom>
          <a:noFill/>
        </p:spPr>
        <p:txBody>
          <a:bodyPr wrap="square" rtlCol="0">
            <a:spAutoFit/>
          </a:bodyPr>
          <a:lstStyle/>
          <a:p>
            <a:r>
              <a:rPr kumimoji="1" lang="zh-CN" altLang="en-US" sz="4000" dirty="0">
                <a:solidFill>
                  <a:srgbClr val="7030A0"/>
                </a:solidFill>
                <a:latin typeface="Heiti SC Medium" pitchFamily="2" charset="-128"/>
                <a:ea typeface="Heiti SC Medium" pitchFamily="2" charset="-128"/>
              </a:rPr>
              <a:t>还是让我们不要硬碰硬地求解这个表达式吧</a:t>
            </a:r>
            <a:endParaRPr kumimoji="1" lang="zh-CN" altLang="en-US" sz="4000" dirty="0">
              <a:solidFill>
                <a:srgbClr val="7030A0"/>
              </a:solidFill>
              <a:latin typeface="Heiti SC Medium" pitchFamily="2" charset="-128"/>
              <a:ea typeface="Heiti SC Medium" pitchFamily="2" charset="-128"/>
            </a:endParaRPr>
          </a:p>
        </p:txBody>
      </p:sp>
      <p:sp>
        <p:nvSpPr>
          <p:cNvPr id="4" name="文本框 3"/>
          <p:cNvSpPr txBox="1"/>
          <p:nvPr/>
        </p:nvSpPr>
        <p:spPr>
          <a:xfrm>
            <a:off x="290946" y="1838696"/>
            <a:ext cx="11471562" cy="2717667"/>
          </a:xfrm>
          <a:prstGeom prst="rect">
            <a:avLst/>
          </a:prstGeom>
          <a:noFill/>
        </p:spPr>
        <p:txBody>
          <a:bodyPr wrap="square" rtlCol="0">
            <a:spAutoFit/>
          </a:bodyPr>
          <a:lstStyle/>
          <a:p>
            <a:pPr>
              <a:lnSpc>
                <a:spcPct val="150000"/>
              </a:lnSpc>
            </a:pPr>
            <a:r>
              <a:rPr kumimoji="1" lang="zh-CN" altLang="en-US" sz="4000" dirty="0">
                <a:latin typeface="Heiti SC Medium" pitchFamily="2" charset="-128"/>
                <a:ea typeface="Heiti SC Medium" pitchFamily="2" charset="-128"/>
              </a:rPr>
              <a:t>能够表示所有的权重如何生成神经网络输出的数学表达式过于复杂，难以求解。太多的权重组合，我们难以逐个测试，以找到一种最好的组合。</a:t>
            </a:r>
            <a:endParaRPr kumimoji="1" lang="zh-CN" altLang="en-US" sz="4000" dirty="0">
              <a:latin typeface="Heiti SC Medium" pitchFamily="2" charset="-128"/>
              <a:ea typeface="Heiti SC Medium" pitchFamily="2"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7036" y="62346"/>
            <a:ext cx="7277954" cy="646331"/>
          </a:xfrm>
          <a:prstGeom prst="rect">
            <a:avLst/>
          </a:prstGeom>
          <a:noFill/>
        </p:spPr>
        <p:txBody>
          <a:bodyPr wrap="none" rtlCol="0">
            <a:spAutoFit/>
          </a:bodyPr>
          <a:lstStyle/>
          <a:p>
            <a:r>
              <a:rPr kumimoji="1" lang="zh-CN" altLang="en-US" sz="3600" dirty="0">
                <a:latin typeface="Heiti SC Medium" pitchFamily="2" charset="-128"/>
                <a:ea typeface="Heiti SC Medium" pitchFamily="2" charset="-128"/>
              </a:rPr>
              <a:t>梯度下降法（</a:t>
            </a:r>
            <a:r>
              <a:rPr kumimoji="1" lang="en-US" altLang="zh-CN" sz="3600" dirty="0">
                <a:latin typeface="Heiti SC Medium" pitchFamily="2" charset="-128"/>
                <a:ea typeface="Heiti SC Medium" pitchFamily="2" charset="-128"/>
              </a:rPr>
              <a:t>gradient descent</a:t>
            </a:r>
            <a:r>
              <a:rPr kumimoji="1" lang="zh-CN" altLang="en-US" sz="3600" dirty="0">
                <a:latin typeface="Heiti SC Medium" pitchFamily="2" charset="-128"/>
                <a:ea typeface="Heiti SC Medium" pitchFamily="2" charset="-128"/>
              </a:rPr>
              <a:t>）</a:t>
            </a:r>
            <a:endParaRPr kumimoji="1" lang="zh-CN" altLang="en-US" sz="3600" dirty="0">
              <a:latin typeface="Heiti SC Medium" pitchFamily="2" charset="-128"/>
              <a:ea typeface="Heiti SC Medium" pitchFamily="2" charset="-128"/>
            </a:endParaRPr>
          </a:p>
        </p:txBody>
      </p:sp>
      <p:sp>
        <p:nvSpPr>
          <p:cNvPr id="3" name="文本框 2"/>
          <p:cNvSpPr txBox="1"/>
          <p:nvPr/>
        </p:nvSpPr>
        <p:spPr>
          <a:xfrm>
            <a:off x="332510" y="1059873"/>
            <a:ext cx="10931236" cy="2455159"/>
          </a:xfrm>
          <a:prstGeom prst="rect">
            <a:avLst/>
          </a:prstGeom>
          <a:noFill/>
        </p:spPr>
        <p:txBody>
          <a:bodyPr wrap="square" rtlCol="0">
            <a:spAutoFit/>
          </a:bodyPr>
          <a:lstStyle/>
          <a:p>
            <a:pPr>
              <a:lnSpc>
                <a:spcPct val="150000"/>
              </a:lnSpc>
            </a:pPr>
            <a:r>
              <a:rPr kumimoji="1" lang="zh-CN" altLang="en-US" sz="3600" dirty="0">
                <a:latin typeface="Heiti SC Medium" pitchFamily="2" charset="-128"/>
                <a:ea typeface="Heiti SC Medium" pitchFamily="2" charset="-128"/>
              </a:rPr>
              <a:t>从数学上对函数进行求解，就可以找到最小值。</a:t>
            </a:r>
            <a:endParaRPr kumimoji="1" lang="en-US" altLang="zh-CN" sz="3600" dirty="0">
              <a:latin typeface="Heiti SC Medium" pitchFamily="2" charset="-128"/>
              <a:ea typeface="Heiti SC Medium" pitchFamily="2" charset="-128"/>
            </a:endParaRPr>
          </a:p>
          <a:p>
            <a:pPr>
              <a:lnSpc>
                <a:spcPct val="150000"/>
              </a:lnSpc>
            </a:pPr>
            <a:r>
              <a:rPr kumimoji="1" lang="zh-CN" altLang="en-US" sz="3600" dirty="0">
                <a:latin typeface="Heiti SC Medium" pitchFamily="2" charset="-128"/>
                <a:ea typeface="Heiti SC Medium" pitchFamily="2" charset="-128"/>
              </a:rPr>
              <a:t>如果函数非常复杂，不能用代数轻松找到最小值，我们可以用梯度下降法求解。</a:t>
            </a:r>
            <a:endParaRPr kumimoji="1" lang="zh-CN" altLang="en-US" sz="3600" dirty="0">
              <a:latin typeface="Heiti SC Medium" pitchFamily="2" charset="-128"/>
              <a:ea typeface="Heiti SC Medium" pitchFamily="2" charset="-128"/>
            </a:endParaRPr>
          </a:p>
        </p:txBody>
      </p:sp>
      <p:sp>
        <p:nvSpPr>
          <p:cNvPr id="4" name="文本框 3"/>
          <p:cNvSpPr txBox="1"/>
          <p:nvPr/>
        </p:nvSpPr>
        <p:spPr>
          <a:xfrm>
            <a:off x="318135" y="4251758"/>
            <a:ext cx="11555730" cy="1200329"/>
          </a:xfrm>
          <a:prstGeom prst="rect">
            <a:avLst/>
          </a:prstGeom>
          <a:noFill/>
        </p:spPr>
        <p:txBody>
          <a:bodyPr wrap="square" rtlCol="0">
            <a:spAutoFit/>
          </a:bodyPr>
          <a:lstStyle/>
          <a:p>
            <a:r>
              <a:rPr kumimoji="1" lang="zh-CN" altLang="en-US" sz="3600" dirty="0">
                <a:solidFill>
                  <a:srgbClr val="1E24D8"/>
                </a:solidFill>
                <a:latin typeface="Heiti SC Medium" pitchFamily="2" charset="-128"/>
                <a:ea typeface="Heiti SC Medium" pitchFamily="2" charset="-128"/>
              </a:rPr>
              <a:t>采用步进的方式接近答案，因此这可能无法给出精确解，但是，这比得不到答案要好。</a:t>
            </a:r>
            <a:endParaRPr kumimoji="1" lang="zh-CN" altLang="en-US" sz="3600" dirty="0">
              <a:solidFill>
                <a:srgbClr val="1E24D8"/>
              </a:solidFill>
              <a:latin typeface="Heiti SC Medium" pitchFamily="2" charset="-128"/>
              <a:ea typeface="Heiti SC Medium" pitchFamily="2"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615319" y="1562321"/>
            <a:ext cx="6362700" cy="4286250"/>
          </a:xfrm>
          <a:prstGeom prst="rect">
            <a:avLst/>
          </a:prstGeom>
        </p:spPr>
      </p:pic>
      <p:sp>
        <p:nvSpPr>
          <p:cNvPr id="3" name="文本框 2"/>
          <p:cNvSpPr txBox="1"/>
          <p:nvPr/>
        </p:nvSpPr>
        <p:spPr>
          <a:xfrm>
            <a:off x="426632" y="2828835"/>
            <a:ext cx="4804586" cy="1200329"/>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一个简单的阶跃函数可以实现这种效果。</a:t>
            </a:r>
            <a:endParaRPr lang="zh-CN" altLang="en-US" sz="3600" b="1" dirty="0">
              <a:latin typeface="宋体" panose="02010600030101010101" pitchFamily="2" charset="-122"/>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872836"/>
            <a:ext cx="10515599" cy="577734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900" y="124692"/>
            <a:ext cx="11506200" cy="64643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9810" y="0"/>
            <a:ext cx="10612380" cy="6858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719984"/>
            <a:ext cx="11928764" cy="3418032"/>
          </a:xfrm>
          <a:prstGeom prst="rect">
            <a:avLst/>
          </a:prstGeom>
        </p:spPr>
      </p:pic>
      <p:sp>
        <p:nvSpPr>
          <p:cNvPr id="6" name="文本框 5"/>
          <p:cNvSpPr txBox="1"/>
          <p:nvPr/>
        </p:nvSpPr>
        <p:spPr>
          <a:xfrm>
            <a:off x="249382" y="1059873"/>
            <a:ext cx="9417963" cy="646331"/>
          </a:xfrm>
          <a:prstGeom prst="rect">
            <a:avLst/>
          </a:prstGeom>
          <a:noFill/>
        </p:spPr>
        <p:txBody>
          <a:bodyPr wrap="none" rtlCol="0">
            <a:spAutoFit/>
          </a:bodyPr>
          <a:lstStyle/>
          <a:p>
            <a:r>
              <a:rPr kumimoji="1" lang="zh-CN" altLang="en-US" sz="3600" dirty="0">
                <a:latin typeface="Heiti SC Medium" pitchFamily="2" charset="-128"/>
                <a:ea typeface="Heiti SC Medium" pitchFamily="2" charset="-128"/>
              </a:rPr>
              <a:t>让我们用数学的方式，写下想要取得的目标：</a:t>
            </a:r>
            <a:endParaRPr kumimoji="1" lang="zh-CN" altLang="en-US" sz="3600" dirty="0">
              <a:latin typeface="Heiti SC Medium" pitchFamily="2" charset="-128"/>
              <a:ea typeface="Heiti SC Medium" pitchFamily="2"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671252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48146"/>
            <a:ext cx="12192000" cy="3429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45" y="4746336"/>
            <a:ext cx="11346873" cy="136351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06582"/>
            <a:ext cx="12191999" cy="482138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89709"/>
            <a:ext cx="12192000" cy="263929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1" cy="3969327"/>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227" y="3969327"/>
            <a:ext cx="8540151" cy="2286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704108"/>
            <a:ext cx="12192000" cy="34290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699051" y="255182"/>
            <a:ext cx="6209413" cy="6602818"/>
          </a:xfrm>
          <a:prstGeom prst="rect">
            <a:avLst/>
          </a:prstGeom>
        </p:spPr>
      </p:pic>
      <p:sp>
        <p:nvSpPr>
          <p:cNvPr id="5" name="文本框 4"/>
          <p:cNvSpPr txBox="1"/>
          <p:nvPr/>
        </p:nvSpPr>
        <p:spPr>
          <a:xfrm>
            <a:off x="283535" y="1148316"/>
            <a:ext cx="4883887" cy="2308324"/>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我们可以改进阶跃函数，使用</a:t>
            </a:r>
            <a:r>
              <a:rPr lang="en-US" altLang="zh-CN" sz="3600" dirty="0">
                <a:latin typeface="宋体" panose="02010600030101010101" pitchFamily="2" charset="-122"/>
                <a:ea typeface="宋体" panose="02010600030101010101" pitchFamily="2" charset="-122"/>
              </a:rPr>
              <a:t>S</a:t>
            </a:r>
            <a:r>
              <a:rPr lang="zh-CN" altLang="en-US" sz="3600" dirty="0">
                <a:latin typeface="宋体" panose="02010600030101010101" pitchFamily="2" charset="-122"/>
                <a:ea typeface="宋体" panose="02010600030101010101" pitchFamily="2" charset="-122"/>
              </a:rPr>
              <a:t>形函数（</a:t>
            </a:r>
            <a:r>
              <a:rPr lang="en-US" altLang="zh-CN" sz="3600" dirty="0">
                <a:latin typeface="宋体" panose="02010600030101010101" pitchFamily="2" charset="-122"/>
                <a:ea typeface="宋体" panose="02010600030101010101" pitchFamily="2" charset="-122"/>
              </a:rPr>
              <a:t>sigmoid function</a:t>
            </a:r>
            <a:r>
              <a:rPr lang="zh-CN" altLang="en-US" sz="3600" dirty="0">
                <a:latin typeface="宋体" panose="02010600030101010101" pitchFamily="2" charset="-122"/>
                <a:ea typeface="宋体" panose="02010600030101010101" pitchFamily="2" charset="-122"/>
              </a:rPr>
              <a:t>）这个函数更自然、更接近现实。</a:t>
            </a:r>
            <a:endParaRPr lang="zh-CN" altLang="en-US" sz="360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454646" y="4028681"/>
            <a:ext cx="5244405" cy="230832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129" y="561109"/>
            <a:ext cx="12108871" cy="460144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143394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24890"/>
            <a:ext cx="12191999" cy="444730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7037" y="166255"/>
            <a:ext cx="11804072" cy="1200329"/>
          </a:xfrm>
          <a:prstGeom prst="rect">
            <a:avLst/>
          </a:prstGeom>
          <a:noFill/>
        </p:spPr>
        <p:txBody>
          <a:bodyPr wrap="square" rtlCol="0">
            <a:spAutoFit/>
          </a:bodyPr>
          <a:lstStyle/>
          <a:p>
            <a:r>
              <a:rPr kumimoji="1" lang="zh-CN" altLang="en-US" sz="3600" dirty="0">
                <a:latin typeface="Heiti SC Medium" pitchFamily="2" charset="-128"/>
                <a:ea typeface="Heiti SC Medium" pitchFamily="2" charset="-128"/>
              </a:rPr>
              <a:t>可以把</a:t>
            </a:r>
            <a:r>
              <a:rPr kumimoji="1" lang="en-US" altLang="zh-CN" sz="3600" dirty="0">
                <a:latin typeface="Heiti SC Medium" pitchFamily="2" charset="-128"/>
                <a:ea typeface="Heiti SC Medium" pitchFamily="2" charset="-128"/>
              </a:rPr>
              <a:t>2</a:t>
            </a:r>
            <a:r>
              <a:rPr kumimoji="1" lang="zh-CN" altLang="en-US" sz="3600" dirty="0">
                <a:latin typeface="Heiti SC Medium" pitchFamily="2" charset="-128"/>
                <a:ea typeface="Heiti SC Medium" pitchFamily="2" charset="-128"/>
              </a:rPr>
              <a:t>去掉，我们只对误差的斜率方向感兴趣，这样就可以调整权重</a:t>
            </a:r>
            <a:r>
              <a:rPr kumimoji="1" lang="en-US" altLang="zh-CN" sz="3600" dirty="0" err="1">
                <a:latin typeface="Heiti SC Medium" pitchFamily="2" charset="-128"/>
                <a:ea typeface="Heiti SC Medium" pitchFamily="2" charset="-128"/>
              </a:rPr>
              <a:t>w</a:t>
            </a:r>
            <a:r>
              <a:rPr kumimoji="1" lang="en-US" altLang="zh-CN" sz="3600" baseline="-25000" dirty="0" err="1">
                <a:latin typeface="Heiti SC Medium" pitchFamily="2" charset="-128"/>
                <a:ea typeface="Heiti SC Medium" pitchFamily="2" charset="-128"/>
              </a:rPr>
              <a:t>j,k</a:t>
            </a:r>
            <a:r>
              <a:rPr kumimoji="1" lang="zh-CN" altLang="en-US" sz="3600" dirty="0">
                <a:latin typeface="Heiti SC Medium" pitchFamily="2" charset="-128"/>
                <a:ea typeface="Heiti SC Medium" pitchFamily="2" charset="-128"/>
              </a:rPr>
              <a:t>了。</a:t>
            </a:r>
            <a:endParaRPr kumimoji="1" lang="en-US" altLang="zh-CN" sz="3600" dirty="0">
              <a:latin typeface="Heiti SC Medium" pitchFamily="2" charset="-128"/>
              <a:ea typeface="Heiti SC Medium" pitchFamily="2" charset="-128"/>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503794"/>
            <a:ext cx="12192000" cy="1738168"/>
          </a:xfrm>
          <a:prstGeom prst="rect">
            <a:avLst/>
          </a:prstGeom>
        </p:spPr>
      </p:pic>
      <p:sp>
        <p:nvSpPr>
          <p:cNvPr id="6" name="文本框 5"/>
          <p:cNvSpPr txBox="1"/>
          <p:nvPr/>
        </p:nvSpPr>
        <p:spPr>
          <a:xfrm>
            <a:off x="187037" y="3616039"/>
            <a:ext cx="8494633" cy="1754326"/>
          </a:xfrm>
          <a:prstGeom prst="rect">
            <a:avLst/>
          </a:prstGeom>
          <a:noFill/>
        </p:spPr>
        <p:txBody>
          <a:bodyPr wrap="none" rtlCol="0">
            <a:spAutoFit/>
          </a:bodyPr>
          <a:lstStyle/>
          <a:p>
            <a:r>
              <a:rPr kumimoji="1" lang="zh-CN" altLang="en-US" sz="3600" dirty="0">
                <a:solidFill>
                  <a:srgbClr val="7030A0"/>
                </a:solidFill>
                <a:latin typeface="Heiti SC Medium" pitchFamily="2" charset="-128"/>
                <a:ea typeface="Heiti SC Medium" pitchFamily="2" charset="-128"/>
              </a:rPr>
              <a:t>第一部分：就是目标值</a:t>
            </a:r>
            <a:r>
              <a:rPr kumimoji="1" lang="en-US" altLang="zh-CN" sz="3600" dirty="0">
                <a:solidFill>
                  <a:srgbClr val="7030A0"/>
                </a:solidFill>
                <a:latin typeface="Heiti SC Medium" pitchFamily="2" charset="-128"/>
                <a:ea typeface="Heiti SC Medium" pitchFamily="2" charset="-128"/>
              </a:rPr>
              <a:t>-</a:t>
            </a:r>
            <a:r>
              <a:rPr kumimoji="1" lang="zh-CN" altLang="en-US" sz="3600" dirty="0">
                <a:solidFill>
                  <a:srgbClr val="7030A0"/>
                </a:solidFill>
                <a:latin typeface="Heiti SC Medium" pitchFamily="2" charset="-128"/>
                <a:ea typeface="Heiti SC Medium" pitchFamily="2" charset="-128"/>
              </a:rPr>
              <a:t>实际值</a:t>
            </a:r>
            <a:endParaRPr kumimoji="1" lang="en-US" altLang="zh-CN" sz="3600" dirty="0">
              <a:solidFill>
                <a:srgbClr val="7030A0"/>
              </a:solidFill>
              <a:latin typeface="Heiti SC Medium" pitchFamily="2" charset="-128"/>
              <a:ea typeface="Heiti SC Medium" pitchFamily="2" charset="-128"/>
            </a:endParaRPr>
          </a:p>
          <a:p>
            <a:r>
              <a:rPr kumimoji="1" lang="zh-CN" altLang="en-US" sz="3600" dirty="0">
                <a:solidFill>
                  <a:srgbClr val="E0414D"/>
                </a:solidFill>
                <a:latin typeface="Heiti SC Medium" pitchFamily="2" charset="-128"/>
                <a:ea typeface="Heiti SC Medium" pitchFamily="2" charset="-128"/>
              </a:rPr>
              <a:t>第二部分：就是进入最后一层节点的信号</a:t>
            </a:r>
            <a:endParaRPr kumimoji="1" lang="en-US" altLang="zh-CN" sz="3600" dirty="0">
              <a:solidFill>
                <a:srgbClr val="E0414D"/>
              </a:solidFill>
              <a:latin typeface="Heiti SC Medium" pitchFamily="2" charset="-128"/>
              <a:ea typeface="Heiti SC Medium" pitchFamily="2" charset="-128"/>
            </a:endParaRPr>
          </a:p>
          <a:p>
            <a:r>
              <a:rPr kumimoji="1" lang="zh-CN" altLang="en-US" sz="3600" dirty="0">
                <a:solidFill>
                  <a:srgbClr val="00B050"/>
                </a:solidFill>
                <a:latin typeface="Heiti SC Medium" pitchFamily="2" charset="-128"/>
                <a:ea typeface="Heiti SC Medium" pitchFamily="2" charset="-128"/>
              </a:rPr>
              <a:t>第三部分：前一隐藏层节点</a:t>
            </a:r>
            <a:r>
              <a:rPr kumimoji="1" lang="en-US" altLang="zh-CN" sz="3600" dirty="0">
                <a:solidFill>
                  <a:srgbClr val="00B050"/>
                </a:solidFill>
                <a:latin typeface="Heiti SC Medium" pitchFamily="2" charset="-128"/>
                <a:ea typeface="Heiti SC Medium" pitchFamily="2" charset="-128"/>
              </a:rPr>
              <a:t>j</a:t>
            </a:r>
            <a:r>
              <a:rPr kumimoji="1" lang="zh-CN" altLang="en-US" sz="3600" dirty="0">
                <a:solidFill>
                  <a:srgbClr val="00B050"/>
                </a:solidFill>
                <a:latin typeface="Heiti SC Medium" pitchFamily="2" charset="-128"/>
                <a:ea typeface="Heiti SC Medium" pitchFamily="2" charset="-128"/>
              </a:rPr>
              <a:t>的输出</a:t>
            </a:r>
            <a:endParaRPr kumimoji="1" lang="zh-CN" altLang="en-US" sz="3600" dirty="0">
              <a:solidFill>
                <a:srgbClr val="00B050"/>
              </a:solidFill>
              <a:latin typeface="Heiti SC Medium" pitchFamily="2" charset="-128"/>
              <a:ea typeface="Heiti SC Medium" pitchFamily="2" charset="-128"/>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1745673"/>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9781"/>
            <a:ext cx="12192000" cy="336665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5673"/>
            <a:ext cx="12192000" cy="151707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2545" y="-1"/>
            <a:ext cx="9227128" cy="2660073"/>
          </a:xfrm>
          <a:prstGeom prst="rect">
            <a:avLst/>
          </a:prstGeom>
        </p:spPr>
      </p:pic>
      <p:sp>
        <p:nvSpPr>
          <p:cNvPr id="6" name="文本框 5"/>
          <p:cNvSpPr txBox="1"/>
          <p:nvPr/>
        </p:nvSpPr>
        <p:spPr>
          <a:xfrm>
            <a:off x="290945" y="3105834"/>
            <a:ext cx="11118749" cy="646331"/>
          </a:xfrm>
          <a:prstGeom prst="rect">
            <a:avLst/>
          </a:prstGeom>
          <a:noFill/>
        </p:spPr>
        <p:txBody>
          <a:bodyPr wrap="none" rtlCol="0">
            <a:spAutoFit/>
          </a:bodyPr>
          <a:lstStyle/>
          <a:p>
            <a:r>
              <a:rPr kumimoji="1" lang="zh-CN" altLang="en-US" sz="3600" dirty="0">
                <a:latin typeface="Heiti SC Medium" pitchFamily="2" charset="-128"/>
                <a:ea typeface="Heiti SC Medium" pitchFamily="2" charset="-128"/>
              </a:rPr>
              <a:t>上式就是调节权重的公式，</a:t>
            </a:r>
            <a:r>
              <a:rPr kumimoji="1" lang="en-US" altLang="zh-CN" sz="3600" dirty="0">
                <a:latin typeface="Heiti SC Medium" pitchFamily="2" charset="-128"/>
                <a:ea typeface="Heiti SC Medium" pitchFamily="2" charset="-128"/>
              </a:rPr>
              <a:t>a</a:t>
            </a:r>
            <a:r>
              <a:rPr kumimoji="1" lang="zh-CN" altLang="en-US" sz="3600" dirty="0">
                <a:latin typeface="Heiti SC Medium" pitchFamily="2" charset="-128"/>
                <a:ea typeface="Heiti SC Medium" pitchFamily="2" charset="-128"/>
              </a:rPr>
              <a:t>是调节变化强调的因子。</a:t>
            </a:r>
            <a:endParaRPr kumimoji="1" lang="zh-CN" altLang="en-US" sz="3600" dirty="0">
              <a:latin typeface="Heiti SC Medium" pitchFamily="2" charset="-128"/>
              <a:ea typeface="Heiti SC Medium" pitchFamily="2" charset="-128"/>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84964"/>
            <a:ext cx="12191999" cy="247303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1200329"/>
          </a:xfrm>
          <a:prstGeom prst="rect">
            <a:avLst/>
          </a:prstGeom>
          <a:noFill/>
        </p:spPr>
        <p:txBody>
          <a:bodyPr wrap="square" rtlCol="0">
            <a:spAutoFit/>
          </a:bodyPr>
          <a:lstStyle/>
          <a:p>
            <a:r>
              <a:rPr kumimoji="1" lang="zh-CN" altLang="en-US" sz="3600" dirty="0">
                <a:latin typeface="Heiti SC Medium" pitchFamily="2" charset="-128"/>
                <a:ea typeface="Heiti SC Medium" pitchFamily="2" charset="-128"/>
              </a:rPr>
              <a:t>权重更新公式也可写成如下矩阵形式，可以通过计算机高效实现矩阵运算。</a:t>
            </a:r>
            <a:endParaRPr kumimoji="1" lang="zh-CN" altLang="en-US" sz="3600" dirty="0">
              <a:latin typeface="Heiti SC Medium" pitchFamily="2" charset="-128"/>
              <a:ea typeface="Heiti SC Medium" pitchFamily="2" charset="-128"/>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165" y="1200329"/>
            <a:ext cx="11242962" cy="2228671"/>
          </a:xfrm>
          <a:prstGeom prst="rect">
            <a:avLst/>
          </a:prstGeom>
        </p:spPr>
      </p:pic>
      <p:sp>
        <p:nvSpPr>
          <p:cNvPr id="5" name="文本框 4"/>
          <p:cNvSpPr txBox="1"/>
          <p:nvPr/>
        </p:nvSpPr>
        <p:spPr>
          <a:xfrm>
            <a:off x="1" y="3595255"/>
            <a:ext cx="12192000" cy="1200329"/>
          </a:xfrm>
          <a:prstGeom prst="rect">
            <a:avLst/>
          </a:prstGeom>
          <a:noFill/>
        </p:spPr>
        <p:txBody>
          <a:bodyPr wrap="square" rtlCol="0">
            <a:spAutoFit/>
          </a:bodyPr>
          <a:lstStyle/>
          <a:p>
            <a:r>
              <a:rPr kumimoji="1" lang="zh-CN" altLang="en-US" sz="3600" dirty="0">
                <a:latin typeface="Heiti SC Medium" pitchFamily="2" charset="-128"/>
                <a:ea typeface="Heiti SC Medium" pitchFamily="2" charset="-128"/>
              </a:rPr>
              <a:t>实际上，这不是什么复杂的表达式，由于我们简化了节点输出</a:t>
            </a:r>
            <a:r>
              <a:rPr kumimoji="1" lang="en-US" altLang="zh-CN" sz="3600" dirty="0">
                <a:latin typeface="Heiti SC Medium" pitchFamily="2" charset="-128"/>
                <a:ea typeface="Heiti SC Medium" pitchFamily="2" charset="-128"/>
              </a:rPr>
              <a:t>o</a:t>
            </a:r>
            <a:r>
              <a:rPr kumimoji="1" lang="en-US" altLang="zh-CN" sz="3600" baseline="-25000" dirty="0">
                <a:latin typeface="Heiti SC Medium" pitchFamily="2" charset="-128"/>
                <a:ea typeface="Heiti SC Medium" pitchFamily="2" charset="-128"/>
              </a:rPr>
              <a:t>k</a:t>
            </a:r>
            <a:r>
              <a:rPr kumimoji="1" lang="en-US" altLang="zh-CN" sz="3600" dirty="0">
                <a:latin typeface="Heiti SC Medium" pitchFamily="2" charset="-128"/>
                <a:ea typeface="Heiti SC Medium" pitchFamily="2" charset="-128"/>
              </a:rPr>
              <a:t>,</a:t>
            </a:r>
            <a:r>
              <a:rPr kumimoji="1" lang="zh-CN" altLang="en-US" sz="3600" dirty="0">
                <a:latin typeface="Heiti SC Medium" pitchFamily="2" charset="-128"/>
                <a:ea typeface="Heiti SC Medium" pitchFamily="2" charset="-128"/>
              </a:rPr>
              <a:t>那些</a:t>
            </a:r>
            <a:r>
              <a:rPr kumimoji="1" lang="en-US" altLang="zh-CN" sz="3600" dirty="0" err="1">
                <a:latin typeface="Heiti SC Medium" pitchFamily="2" charset="-128"/>
                <a:ea typeface="Heiti SC Medium" pitchFamily="2" charset="-128"/>
              </a:rPr>
              <a:t>sigmoids</a:t>
            </a:r>
            <a:r>
              <a:rPr kumimoji="1" lang="zh-CN" altLang="en-US" sz="3600" dirty="0">
                <a:latin typeface="Heiti SC Medium" pitchFamily="2" charset="-128"/>
                <a:ea typeface="Heiti SC Medium" pitchFamily="2" charset="-128"/>
              </a:rPr>
              <a:t>已经消失了。</a:t>
            </a:r>
            <a:endParaRPr kumimoji="1" lang="zh-CN" altLang="en-US" sz="3600" dirty="0">
              <a:latin typeface="Heiti SC Medium" pitchFamily="2" charset="-128"/>
              <a:ea typeface="Heiti SC Medium" pitchFamily="2" charset="-128"/>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81891"/>
            <a:ext cx="12192000" cy="448887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66254"/>
            <a:ext cx="2954655" cy="646331"/>
          </a:xfrm>
          <a:prstGeom prst="rect">
            <a:avLst/>
          </a:prstGeom>
          <a:noFill/>
        </p:spPr>
        <p:txBody>
          <a:bodyPr wrap="none" rtlCol="0">
            <a:spAutoFit/>
          </a:bodyPr>
          <a:lstStyle/>
          <a:p>
            <a:r>
              <a:rPr kumimoji="1" lang="zh-CN" altLang="en-US" sz="3600" dirty="0">
                <a:latin typeface="Heiti SC Medium" pitchFamily="2" charset="-128"/>
                <a:ea typeface="Heiti SC Medium" pitchFamily="2" charset="-128"/>
              </a:rPr>
              <a:t>权重更新例子</a:t>
            </a:r>
            <a:endParaRPr kumimoji="1" lang="zh-CN" altLang="en-US" sz="3600" dirty="0">
              <a:latin typeface="Heiti SC Medium" pitchFamily="2" charset="-128"/>
              <a:ea typeface="Heiti SC Medium" pitchFamily="2" charset="-128"/>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812585"/>
            <a:ext cx="12192001" cy="4508715"/>
          </a:xfrm>
          <a:prstGeom prst="rect">
            <a:avLst/>
          </a:prstGeom>
        </p:spPr>
      </p:pic>
      <p:sp>
        <p:nvSpPr>
          <p:cNvPr id="5" name="文本框 4"/>
          <p:cNvSpPr txBox="1"/>
          <p:nvPr/>
        </p:nvSpPr>
        <p:spPr>
          <a:xfrm>
            <a:off x="0" y="5399084"/>
            <a:ext cx="11575473" cy="1200329"/>
          </a:xfrm>
          <a:prstGeom prst="rect">
            <a:avLst/>
          </a:prstGeom>
          <a:noFill/>
        </p:spPr>
        <p:txBody>
          <a:bodyPr wrap="square" rtlCol="0">
            <a:spAutoFit/>
          </a:bodyPr>
          <a:lstStyle/>
          <a:p>
            <a:r>
              <a:rPr kumimoji="1" lang="zh-CN" altLang="en-US" sz="3600" dirty="0">
                <a:latin typeface="Heiti SC Medium" pitchFamily="2" charset="-128"/>
                <a:ea typeface="Heiti SC Medium" pitchFamily="2" charset="-128"/>
              </a:rPr>
              <a:t>我们要更新隐藏层和输出层之间的权重</a:t>
            </a:r>
            <a:r>
              <a:rPr kumimoji="1" lang="en-US" altLang="zh-CN" sz="3600" dirty="0">
                <a:latin typeface="Heiti SC Medium" pitchFamily="2" charset="-128"/>
                <a:ea typeface="Heiti SC Medium" pitchFamily="2" charset="-128"/>
              </a:rPr>
              <a:t>w1,1</a:t>
            </a:r>
            <a:r>
              <a:rPr kumimoji="1" lang="zh-CN" altLang="en-US" sz="3600" dirty="0">
                <a:latin typeface="Heiti SC Medium" pitchFamily="2" charset="-128"/>
                <a:ea typeface="Heiti SC Medium" pitchFamily="2" charset="-128"/>
              </a:rPr>
              <a:t>，当前这个值为</a:t>
            </a:r>
            <a:r>
              <a:rPr kumimoji="1" lang="en-US" altLang="zh-CN" sz="3600" dirty="0">
                <a:latin typeface="Heiti SC Medium" pitchFamily="2" charset="-128"/>
                <a:ea typeface="Heiti SC Medium" pitchFamily="2" charset="-128"/>
              </a:rPr>
              <a:t>2.0</a:t>
            </a:r>
            <a:endParaRPr kumimoji="1" lang="zh-CN" altLang="en-US" sz="3600" dirty="0">
              <a:latin typeface="Heiti SC Medium" pitchFamily="2" charset="-128"/>
              <a:ea typeface="Heiti SC Medium" pitchFamily="2" charset="-128"/>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1783291" cy="1683327"/>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59" y="1759524"/>
            <a:ext cx="11026486" cy="15494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56" y="3308924"/>
            <a:ext cx="11554688" cy="342669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0945" y="207817"/>
            <a:ext cx="7247497" cy="646331"/>
          </a:xfrm>
          <a:prstGeom prst="rect">
            <a:avLst/>
          </a:prstGeom>
          <a:noFill/>
        </p:spPr>
        <p:txBody>
          <a:bodyPr wrap="none" rtlCol="0">
            <a:spAutoFit/>
          </a:bodyPr>
          <a:lstStyle/>
          <a:p>
            <a:r>
              <a:rPr lang="en-US" altLang="zh-CN" sz="3600" b="1" dirty="0">
                <a:solidFill>
                  <a:srgbClr val="1E24D8"/>
                </a:solidFill>
                <a:latin typeface="Heiti SC Medium" pitchFamily="2" charset="-128"/>
                <a:ea typeface="Heiti SC Medium" pitchFamily="2" charset="-128"/>
              </a:rPr>
              <a:t>Make your own Neural </a:t>
            </a:r>
            <a:r>
              <a:rPr lang="en-US" altLang="zh-CN" sz="3600" b="1" dirty="0" err="1">
                <a:solidFill>
                  <a:srgbClr val="1E24D8"/>
                </a:solidFill>
                <a:latin typeface="Heiti SC Medium" pitchFamily="2" charset="-128"/>
                <a:ea typeface="Heiti SC Medium" pitchFamily="2" charset="-128"/>
              </a:rPr>
              <a:t>NetWork</a:t>
            </a:r>
            <a:endParaRPr lang="en-US" altLang="zh-CN" sz="3600" b="1" dirty="0">
              <a:solidFill>
                <a:srgbClr val="1E24D8"/>
              </a:solidFill>
              <a:latin typeface="Heiti SC Medium" pitchFamily="2" charset="-128"/>
              <a:ea typeface="Heiti SC Medium" pitchFamily="2" charset="-128"/>
            </a:endParaRPr>
          </a:p>
        </p:txBody>
      </p:sp>
      <p:sp>
        <p:nvSpPr>
          <p:cNvPr id="3" name="矩形 2"/>
          <p:cNvSpPr/>
          <p:nvPr/>
        </p:nvSpPr>
        <p:spPr>
          <a:xfrm>
            <a:off x="0" y="1259175"/>
            <a:ext cx="11901055" cy="5909310"/>
          </a:xfrm>
          <a:prstGeom prst="rect">
            <a:avLst/>
          </a:prstGeom>
        </p:spPr>
        <p:txBody>
          <a:bodyPr wrap="square">
            <a:spAutoFit/>
          </a:bodyPr>
          <a:lstStyle/>
          <a:p>
            <a:r>
              <a:rPr lang="zh-CN" altLang="en-US" sz="3600" dirty="0">
                <a:solidFill>
                  <a:srgbClr val="1E24D8"/>
                </a:solidFill>
                <a:latin typeface="Heiti SC Medium" pitchFamily="2" charset="-128"/>
                <a:ea typeface="Heiti SC Medium" pitchFamily="2" charset="-128"/>
              </a:rPr>
              <a:t>骨干代码</a:t>
            </a:r>
            <a:endParaRPr lang="en-US" altLang="zh-CN" sz="3600" dirty="0">
              <a:solidFill>
                <a:srgbClr val="1E24D8"/>
              </a:solidFill>
              <a:latin typeface="Heiti SC Medium" pitchFamily="2" charset="-128"/>
              <a:ea typeface="Heiti SC Medium" pitchFamily="2" charset="-128"/>
            </a:endParaRPr>
          </a:p>
          <a:p>
            <a:endParaRPr lang="zh-CN" altLang="en-US" sz="3600" dirty="0">
              <a:solidFill>
                <a:srgbClr val="1E24D8"/>
              </a:solidFill>
              <a:latin typeface="Heiti SC Medium" pitchFamily="2" charset="-128"/>
              <a:ea typeface="Heiti SC Medium" pitchFamily="2" charset="-128"/>
            </a:endParaRPr>
          </a:p>
          <a:p>
            <a:r>
              <a:rPr lang="zh-CN" altLang="en-US" dirty="0"/>
              <a:t>  </a:t>
            </a:r>
            <a:r>
              <a:rPr lang="zh-CN" altLang="en-US" sz="3600" dirty="0">
                <a:latin typeface="Heiti SC Medium" pitchFamily="2" charset="-128"/>
                <a:ea typeface="Heiti SC Medium" pitchFamily="2" charset="-128"/>
              </a:rPr>
              <a:t>我们先想像一下神经网络类应该是什么样的。首先它有自己的参数，可以通过样本训练网络，训练好之后还可以获取未标定样本的标签，归结来看，至少有三个功能：</a:t>
            </a:r>
            <a:endParaRPr lang="zh-CN" altLang="en-US" sz="3600" dirty="0">
              <a:latin typeface="Heiti SC Medium" pitchFamily="2" charset="-128"/>
              <a:ea typeface="Heiti SC Medium" pitchFamily="2" charset="-128"/>
            </a:endParaRPr>
          </a:p>
          <a:p>
            <a:endParaRPr lang="zh-CN" altLang="en-US" sz="3600" dirty="0">
              <a:latin typeface="Heiti SC Medium" pitchFamily="2" charset="-128"/>
              <a:ea typeface="Heiti SC Medium" pitchFamily="2" charset="-128"/>
            </a:endParaRPr>
          </a:p>
          <a:p>
            <a:r>
              <a:rPr lang="zh-CN" altLang="en-US" sz="3600" dirty="0">
                <a:solidFill>
                  <a:srgbClr val="1E24D8"/>
                </a:solidFill>
                <a:latin typeface="Heiti SC Medium" pitchFamily="2" charset="-128"/>
                <a:ea typeface="Heiti SC Medium" pitchFamily="2" charset="-128"/>
              </a:rPr>
              <a:t>初始化：设置输入，隐藏和输出节点的数量</a:t>
            </a:r>
            <a:endParaRPr lang="zh-CN" altLang="en-US" sz="3600" dirty="0">
              <a:solidFill>
                <a:srgbClr val="1E24D8"/>
              </a:solidFill>
              <a:latin typeface="Heiti SC Medium" pitchFamily="2" charset="-128"/>
              <a:ea typeface="Heiti SC Medium" pitchFamily="2" charset="-128"/>
            </a:endParaRPr>
          </a:p>
          <a:p>
            <a:r>
              <a:rPr lang="zh-CN" altLang="en-US" sz="3600" dirty="0">
                <a:solidFill>
                  <a:srgbClr val="1E24D8"/>
                </a:solidFill>
                <a:latin typeface="Heiti SC Medium" pitchFamily="2" charset="-128"/>
                <a:ea typeface="Heiti SC Medium" pitchFamily="2" charset="-128"/>
              </a:rPr>
              <a:t>训练： 通过输入的训练样本调整权重</a:t>
            </a:r>
            <a:endParaRPr lang="zh-CN" altLang="en-US" sz="3600" dirty="0">
              <a:solidFill>
                <a:srgbClr val="1E24D8"/>
              </a:solidFill>
              <a:latin typeface="Heiti SC Medium" pitchFamily="2" charset="-128"/>
              <a:ea typeface="Heiti SC Medium" pitchFamily="2" charset="-128"/>
            </a:endParaRPr>
          </a:p>
          <a:p>
            <a:r>
              <a:rPr lang="zh-CN" altLang="en-US" sz="3600" dirty="0">
                <a:solidFill>
                  <a:srgbClr val="1E24D8"/>
                </a:solidFill>
                <a:latin typeface="Heiti SC Medium" pitchFamily="2" charset="-128"/>
                <a:ea typeface="Heiti SC Medium" pitchFamily="2" charset="-128"/>
              </a:rPr>
              <a:t>获取输出：在给出输入后，获得输出节点的结果</a:t>
            </a:r>
            <a:endParaRPr lang="zh-CN" altLang="en-US" sz="3600" dirty="0">
              <a:solidFill>
                <a:srgbClr val="1E24D8"/>
              </a:solidFill>
              <a:latin typeface="Heiti SC Medium" pitchFamily="2" charset="-128"/>
              <a:ea typeface="Heiti SC Medium" pitchFamily="2" charset="-128"/>
            </a:endParaRPr>
          </a:p>
          <a:p>
            <a:endParaRPr lang="zh-CN" altLang="en-US" sz="3600" dirty="0">
              <a:latin typeface="Heiti SC Medium" pitchFamily="2" charset="-128"/>
              <a:ea typeface="Heiti SC Medium" pitchFamily="2" charset="-128"/>
            </a:endParaRP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32043" y="199837"/>
            <a:ext cx="8566947" cy="2846391"/>
          </a:xfrm>
          <a:prstGeom prst="rect">
            <a:avLst/>
          </a:prstGeom>
        </p:spPr>
      </p:pic>
      <p:pic>
        <p:nvPicPr>
          <p:cNvPr id="3" name="图片 2"/>
          <p:cNvPicPr>
            <a:picLocks noChangeAspect="1"/>
          </p:cNvPicPr>
          <p:nvPr/>
        </p:nvPicPr>
        <p:blipFill>
          <a:blip r:embed="rId2"/>
          <a:stretch>
            <a:fillRect/>
          </a:stretch>
        </p:blipFill>
        <p:spPr>
          <a:xfrm>
            <a:off x="1132044" y="3088758"/>
            <a:ext cx="9381294" cy="33816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0165" y="58847"/>
            <a:ext cx="11720944" cy="6740307"/>
          </a:xfrm>
          <a:prstGeom prst="rect">
            <a:avLst/>
          </a:prstGeom>
        </p:spPr>
        <p:txBody>
          <a:bodyPr wrap="square">
            <a:spAutoFit/>
          </a:bodyPr>
          <a:lstStyle/>
          <a:p>
            <a:r>
              <a:rPr lang="zh-CN" altLang="en-US" sz="3600" dirty="0">
                <a:latin typeface="Heiti SC Medium" pitchFamily="2" charset="-128"/>
                <a:ea typeface="Heiti SC Medium" pitchFamily="2" charset="-128"/>
              </a:rPr>
              <a:t># 初始代码</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neural network class definition</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class neuralNetwork :</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 initialise the neural network</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def _init__() :</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pass</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 train the neural network</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def train() :</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pass</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 query the neural network</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def query() :</a:t>
            </a:r>
            <a:endParaRPr lang="zh-CN" altLang="en-US" sz="3600" dirty="0">
              <a:latin typeface="Heiti SC Medium" pitchFamily="2" charset="-128"/>
              <a:ea typeface="Heiti SC Medium" pitchFamily="2" charset="-128"/>
            </a:endParaRPr>
          </a:p>
          <a:p>
            <a:r>
              <a:rPr lang="zh-CN" altLang="en-US" sz="3600" dirty="0">
                <a:latin typeface="Heiti SC Medium" pitchFamily="2" charset="-128"/>
                <a:ea typeface="Heiti SC Medium" pitchFamily="2" charset="-128"/>
              </a:rPr>
              <a:t>        pass</a:t>
            </a:r>
            <a:endParaRPr lang="zh-CN" altLang="en-US" sz="3600" dirty="0">
              <a:latin typeface="Heiti SC Medium" pitchFamily="2" charset="-128"/>
              <a:ea typeface="Heiti SC Medium" pitchFamily="2" charset="-128"/>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473" y="474345"/>
            <a:ext cx="11720945" cy="5868658"/>
          </a:xfrm>
          <a:prstGeom prst="rect">
            <a:avLst/>
          </a:prstGeom>
        </p:spPr>
        <p:txBody>
          <a:bodyPr wrap="square">
            <a:spAutoFit/>
          </a:bodyPr>
          <a:lstStyle/>
          <a:p>
            <a:r>
              <a:rPr lang="zh-CN" altLang="en-US" sz="3200" b="1" dirty="0">
                <a:solidFill>
                  <a:srgbClr val="1E24D8"/>
                </a:solidFill>
                <a:latin typeface="Heiti SC Medium" pitchFamily="2" charset="-128"/>
                <a:ea typeface="Heiti SC Medium" pitchFamily="2" charset="-128"/>
              </a:rPr>
              <a:t>初始化网络</a:t>
            </a:r>
            <a:endParaRPr lang="zh-CN" altLang="en-US" sz="3200" b="1" dirty="0">
              <a:solidFill>
                <a:srgbClr val="1E24D8"/>
              </a:solidFill>
              <a:latin typeface="Heiti SC Medium" pitchFamily="2" charset="-128"/>
              <a:ea typeface="Heiti SC Medium" pitchFamily="2" charset="-128"/>
            </a:endParaRPr>
          </a:p>
          <a:p>
            <a:r>
              <a:rPr lang="zh-CN" altLang="en-US" sz="3200" b="1" dirty="0">
                <a:solidFill>
                  <a:srgbClr val="1E24D8"/>
                </a:solidFill>
                <a:latin typeface="Heiti SC Medium" pitchFamily="2" charset="-128"/>
                <a:ea typeface="Heiti SC Medium" pitchFamily="2" charset="-128"/>
              </a:rPr>
              <a:t>网络形状和大小的定义</a:t>
            </a:r>
            <a:endParaRPr lang="zh-CN" altLang="en-US" sz="3200" b="1" dirty="0">
              <a:solidFill>
                <a:srgbClr val="1E24D8"/>
              </a:solidFill>
              <a:latin typeface="Heiti SC Medium" pitchFamily="2" charset="-128"/>
              <a:ea typeface="Heiti SC Medium" pitchFamily="2" charset="-128"/>
            </a:endParaRPr>
          </a:p>
          <a:p>
            <a:pPr>
              <a:lnSpc>
                <a:spcPct val="150000"/>
              </a:lnSpc>
            </a:pPr>
            <a:r>
              <a:rPr lang="zh-CN" altLang="en-US" sz="3200" dirty="0">
                <a:latin typeface="Heiti SC Medium" pitchFamily="2" charset="-128"/>
                <a:ea typeface="Heiti SC Medium" pitchFamily="2" charset="-128"/>
              </a:rPr>
              <a:t>  在初始化网络部分，首先，我们知道我们</a:t>
            </a:r>
            <a:r>
              <a:rPr lang="zh-CN" altLang="en-US" sz="3200" dirty="0">
                <a:solidFill>
                  <a:srgbClr val="C00000"/>
                </a:solidFill>
                <a:latin typeface="Heiti SC Medium" pitchFamily="2" charset="-128"/>
                <a:ea typeface="Heiti SC Medium" pitchFamily="2" charset="-128"/>
              </a:rPr>
              <a:t>需要设置输入，隐藏的和输出层节点的数量</a:t>
            </a:r>
            <a:r>
              <a:rPr lang="zh-CN" altLang="en-US" sz="3200" dirty="0">
                <a:latin typeface="Heiti SC Medium" pitchFamily="2" charset="-128"/>
                <a:ea typeface="Heiti SC Medium" pitchFamily="2" charset="-128"/>
              </a:rPr>
              <a:t>，这样就定义了神经网络的形状和大小。当创建一个新的神经网络对象时，我们将用输入参数来创建不同形状和大小的神经网络，以满足不同类型的需要。此外，</a:t>
            </a:r>
            <a:r>
              <a:rPr lang="zh-CN" altLang="en-US" sz="3200" dirty="0">
                <a:solidFill>
                  <a:srgbClr val="FF0000"/>
                </a:solidFill>
                <a:latin typeface="Heiti SC Medium" pitchFamily="2" charset="-128"/>
                <a:ea typeface="Heiti SC Medium" pitchFamily="2" charset="-128"/>
              </a:rPr>
              <a:t>另一个超参数（需要外部输入的参数）是学习率</a:t>
            </a:r>
            <a:r>
              <a:rPr lang="zh-CN" altLang="en-US" sz="3200" dirty="0">
                <a:latin typeface="Heiti SC Medium" pitchFamily="2" charset="-128"/>
                <a:ea typeface="Heiti SC Medium" pitchFamily="2" charset="-128"/>
              </a:rPr>
              <a:t>。</a:t>
            </a:r>
            <a:r>
              <a:rPr lang="zh-CN" altLang="en-US" sz="3200" dirty="0">
                <a:solidFill>
                  <a:srgbClr val="C00000"/>
                </a:solidFill>
                <a:latin typeface="Heiti SC Medium" pitchFamily="2" charset="-128"/>
                <a:ea typeface="Heiti SC Medium" pitchFamily="2" charset="-128"/>
              </a:rPr>
              <a:t>注意</a:t>
            </a:r>
            <a:r>
              <a:rPr lang="zh-CN" altLang="en-US" sz="3200" dirty="0">
                <a:latin typeface="Heiti SC Medium" pitchFamily="2" charset="-128"/>
                <a:ea typeface="Heiti SC Medium" pitchFamily="2" charset="-128"/>
              </a:rPr>
              <a:t>：网络的层数已经被固定为3层了，改变的只是每一层神经元的个数。</a:t>
            </a:r>
            <a:endParaRPr lang="zh-CN" altLang="en-US" sz="3200" dirty="0">
              <a:latin typeface="Heiti SC Medium" pitchFamily="2" charset="-128"/>
              <a:ea typeface="Heiti SC Medium" pitchFamily="2" charset="-128"/>
            </a:endParaRPr>
          </a:p>
          <a:p>
            <a:pPr>
              <a:lnSpc>
                <a:spcPct val="150000"/>
              </a:lnSpc>
            </a:pP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653"/>
            <a:ext cx="12192000" cy="6857326"/>
          </a:xfrm>
          <a:prstGeom prst="rect">
            <a:avLst/>
          </a:prstGeom>
        </p:spPr>
        <p:txBody>
          <a:bodyPr wrap="square">
            <a:spAutoFit/>
          </a:bodyPr>
          <a:lstStyle/>
          <a:p>
            <a:r>
              <a:rPr lang="zh-CN" altLang="en-US" sz="3200" dirty="0">
                <a:latin typeface="Heiti SC Medium" pitchFamily="2" charset="-128"/>
                <a:ea typeface="Heiti SC Medium" pitchFamily="2" charset="-128"/>
              </a:rPr>
              <a:t># 修改后的初始化函数</a:t>
            </a:r>
            <a:endParaRPr lang="zh-CN" altLang="en-US" sz="3200" dirty="0">
              <a:latin typeface="Heiti SC Medium" pitchFamily="2" charset="-128"/>
              <a:ea typeface="Heiti SC Medium" pitchFamily="2" charset="-128"/>
            </a:endParaRPr>
          </a:p>
          <a:p>
            <a:pPr>
              <a:lnSpc>
                <a:spcPts val="4540"/>
              </a:lnSpc>
            </a:pPr>
            <a:r>
              <a:rPr lang="zh-CN" altLang="en-US" sz="3200" b="1" dirty="0">
                <a:solidFill>
                  <a:srgbClr val="1E24D8"/>
                </a:solidFill>
                <a:latin typeface="Heiti SC Medium" pitchFamily="2" charset="-128"/>
                <a:ea typeface="Heiti SC Medium" pitchFamily="2" charset="-128"/>
              </a:rPr>
              <a:t>class neuralNetwork :</a:t>
            </a:r>
            <a:endParaRPr lang="zh-CN" altLang="en-US" sz="3200" b="1" dirty="0">
              <a:solidFill>
                <a:srgbClr val="1E24D8"/>
              </a:solidFill>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initialise the neural network</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def __init__(self , inputnodes, hiddennodes, outputnodes, </a:t>
            </a:r>
            <a:endParaRPr lang="en-US" altLang="zh-CN"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learningrate):</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set number of nodes in each input, hidden, output layer</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self.inodes = inputnodes</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self.hnodes = hiddennodes</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self.onodes = outputnodes</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 learning rate</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self.lr = learningrate</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pass</a:t>
            </a:r>
            <a:endParaRPr lang="zh-CN" altLang="en-US" sz="3200" dirty="0">
              <a:latin typeface="Heiti SC Medium" pitchFamily="2" charset="-128"/>
              <a:ea typeface="Heiti SC Medium" pitchFamily="2" charset="-128"/>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658600" cy="5509200"/>
          </a:xfrm>
          <a:prstGeom prst="rect">
            <a:avLst/>
          </a:prstGeom>
        </p:spPr>
        <p:txBody>
          <a:bodyPr wrap="square">
            <a:spAutoFit/>
          </a:bodyPr>
          <a:lstStyle/>
          <a:p>
            <a:r>
              <a:rPr lang="zh-CN" altLang="en-US" sz="3200" dirty="0">
                <a:solidFill>
                  <a:srgbClr val="1E24D8"/>
                </a:solidFill>
                <a:latin typeface="Heiti SC Medium" pitchFamily="2" charset="-128"/>
                <a:ea typeface="Heiti SC Medium" pitchFamily="2" charset="-128"/>
              </a:rPr>
              <a:t>权重——网络的核心</a:t>
            </a:r>
            <a:endParaRPr lang="zh-CN" altLang="en-US" sz="3200" dirty="0">
              <a:solidFill>
                <a:srgbClr val="1E24D8"/>
              </a:solidFill>
              <a:latin typeface="Heiti SC Medium" pitchFamily="2" charset="-128"/>
              <a:ea typeface="Heiti SC Medium" pitchFamily="2" charset="-128"/>
            </a:endParaRPr>
          </a:p>
          <a:p>
            <a:r>
              <a:rPr lang="zh-CN" altLang="en-US" dirty="0"/>
              <a:t>  </a:t>
            </a:r>
            <a:r>
              <a:rPr lang="zh-CN" altLang="en-US" sz="3200" dirty="0">
                <a:latin typeface="Heiti SC Medium" pitchFamily="2" charset="-128"/>
                <a:ea typeface="Heiti SC Medium" pitchFamily="2" charset="-128"/>
              </a:rPr>
              <a:t>然后下一步是创建网络节点（神经元）之间的链接（网络链路）的权重，这也是最重要的部分，它们用于计算正向传递的信号和反向传递的误差，并通过不断的更新来提升网络学习能力。权重可以简洁地表示为一个矩阵，因为有两层网络，所以我们可以创建两个权重矩阵：</a:t>
            </a:r>
            <a:endParaRPr lang="zh-CN" altLang="en-US" sz="3200" dirty="0">
              <a:latin typeface="Heiti SC Medium" pitchFamily="2" charset="-128"/>
              <a:ea typeface="Heiti SC Medium" pitchFamily="2" charset="-128"/>
            </a:endParaRPr>
          </a:p>
          <a:p>
            <a:endParaRPr lang="zh-CN" altLang="en-US" sz="3200" dirty="0">
              <a:latin typeface="Heiti SC Medium" pitchFamily="2" charset="-128"/>
              <a:ea typeface="Heiti SC Medium" pitchFamily="2" charset="-128"/>
            </a:endParaRPr>
          </a:p>
          <a:p>
            <a:r>
              <a:rPr lang="zh-CN" altLang="en-US" sz="3200" dirty="0">
                <a:solidFill>
                  <a:srgbClr val="1E24D8"/>
                </a:solidFill>
                <a:latin typeface="Heiti SC Medium" pitchFamily="2" charset="-128"/>
                <a:ea typeface="Heiti SC Medium" pitchFamily="2" charset="-128"/>
              </a:rPr>
              <a:t>输入和隐藏层之间的链接的权重矩阵</a:t>
            </a:r>
            <a:r>
              <a:rPr lang="zh-CN" altLang="en-US" sz="3200" dirty="0">
                <a:latin typeface="Heiti SC Medium" pitchFamily="2" charset="-128"/>
                <a:ea typeface="Heiti SC Medium" pitchFamily="2" charset="-128"/>
              </a:rPr>
              <a:t>，W</a:t>
            </a:r>
            <a:r>
              <a:rPr lang="zh-CN" altLang="en-US" sz="3200" baseline="-25000" dirty="0">
                <a:latin typeface="Heiti SC Medium" pitchFamily="2" charset="-128"/>
                <a:ea typeface="Heiti SC Medium" pitchFamily="2" charset="-128"/>
              </a:rPr>
              <a:t>inputhidden</a:t>
            </a:r>
            <a:r>
              <a:rPr lang="zh-CN" altLang="en-US" sz="3200" dirty="0">
                <a:latin typeface="Heiti SC Medium" pitchFamily="2" charset="-128"/>
                <a:ea typeface="Heiti SC Medium" pitchFamily="2" charset="-128"/>
              </a:rPr>
              <a:t>，大小为（隐层节点数，输入节点数）</a:t>
            </a:r>
            <a:endParaRPr lang="zh-CN" altLang="en-US" sz="3200" dirty="0">
              <a:latin typeface="Heiti SC Medium" pitchFamily="2" charset="-128"/>
              <a:ea typeface="Heiti SC Medium" pitchFamily="2" charset="-128"/>
            </a:endParaRPr>
          </a:p>
          <a:p>
            <a:r>
              <a:rPr lang="zh-CN" altLang="en-US" sz="3200" dirty="0">
                <a:solidFill>
                  <a:srgbClr val="1E24D8"/>
                </a:solidFill>
                <a:latin typeface="Heiti SC Medium" pitchFamily="2" charset="-128"/>
                <a:ea typeface="Heiti SC Medium" pitchFamily="2" charset="-128"/>
              </a:rPr>
              <a:t>隐藏和输出层之间的链接的权重矩阵</a:t>
            </a:r>
            <a:r>
              <a:rPr lang="zh-CN" altLang="en-US" sz="3200" dirty="0">
                <a:latin typeface="Heiti SC Medium" pitchFamily="2" charset="-128"/>
                <a:ea typeface="Heiti SC Medium" pitchFamily="2" charset="-128"/>
              </a:rPr>
              <a:t>，W</a:t>
            </a:r>
            <a:r>
              <a:rPr lang="zh-CN" altLang="en-US" sz="3200" baseline="-25000" dirty="0">
                <a:latin typeface="Heiti SC Medium" pitchFamily="2" charset="-128"/>
                <a:ea typeface="Heiti SC Medium" pitchFamily="2" charset="-128"/>
              </a:rPr>
              <a:t>hiddenoutput，</a:t>
            </a:r>
            <a:r>
              <a:rPr lang="zh-CN" altLang="en-US" sz="3200" dirty="0">
                <a:latin typeface="Heiti SC Medium" pitchFamily="2" charset="-128"/>
                <a:ea typeface="Heiti SC Medium" pitchFamily="2" charset="-128"/>
              </a:rPr>
              <a:t>大小为（输出节点数，隐层节点数）。</a:t>
            </a:r>
            <a:endParaRPr lang="zh-CN" altLang="en-US" sz="3200" dirty="0">
              <a:latin typeface="Heiti SC Medium" pitchFamily="2" charset="-128"/>
              <a:ea typeface="Heiti SC Medium" pitchFamily="2" charset="-128"/>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011891" cy="1077218"/>
          </a:xfrm>
          <a:prstGeom prst="rect">
            <a:avLst/>
          </a:prstGeom>
          <a:noFill/>
        </p:spPr>
        <p:txBody>
          <a:bodyPr wrap="square" rtlCol="0">
            <a:spAutoFit/>
          </a:bodyPr>
          <a:lstStyle/>
          <a:p>
            <a:r>
              <a:rPr lang="zh-CN" altLang="en-US" sz="3200" dirty="0">
                <a:latin typeface="Heiti SC Medium" pitchFamily="2" charset="-128"/>
                <a:ea typeface="Heiti SC Medium" pitchFamily="2" charset="-128"/>
              </a:rPr>
              <a:t>链接权重的初始值应该是小的随机数，使用函数</a:t>
            </a:r>
            <a:r>
              <a:rPr lang="en-US" altLang="zh-CN" sz="3200" dirty="0" err="1">
                <a:latin typeface="Heiti SC Medium" pitchFamily="2" charset="-128"/>
                <a:ea typeface="Heiti SC Medium" pitchFamily="2" charset="-128"/>
              </a:rPr>
              <a:t>np.random.rand</a:t>
            </a:r>
            <a:r>
              <a:rPr lang="en-US" altLang="zh-CN" sz="3200" dirty="0">
                <a:latin typeface="Heiti SC Medium" pitchFamily="2" charset="-128"/>
                <a:ea typeface="Heiti SC Medium" pitchFamily="2" charset="-128"/>
              </a:rPr>
              <a:t>() </a:t>
            </a:r>
            <a:r>
              <a:rPr lang="zh-CN" altLang="en-US" sz="3200" dirty="0">
                <a:latin typeface="Heiti SC Medium" pitchFamily="2" charset="-128"/>
                <a:ea typeface="Heiti SC Medium" pitchFamily="2" charset="-128"/>
              </a:rPr>
              <a:t>来创建</a:t>
            </a:r>
            <a:endParaRPr kumimoji="1" lang="zh-CN" altLang="en-US" sz="3200" dirty="0">
              <a:latin typeface="Heiti SC Medium" pitchFamily="2" charset="-128"/>
              <a:ea typeface="Heiti SC Medium" pitchFamily="2" charset="-128"/>
            </a:endParaRPr>
          </a:p>
        </p:txBody>
      </p:sp>
      <p:sp>
        <p:nvSpPr>
          <p:cNvPr id="3" name="矩形 2"/>
          <p:cNvSpPr/>
          <p:nvPr/>
        </p:nvSpPr>
        <p:spPr>
          <a:xfrm>
            <a:off x="72736" y="1305818"/>
            <a:ext cx="12119264" cy="5016758"/>
          </a:xfrm>
          <a:prstGeom prst="rect">
            <a:avLst/>
          </a:prstGeom>
        </p:spPr>
        <p:txBody>
          <a:bodyPr wrap="square">
            <a:spAutoFit/>
          </a:bodyPr>
          <a:lstStyle/>
          <a:p>
            <a:r>
              <a:rPr lang="zh-CN" altLang="en-US" sz="3200" dirty="0">
                <a:solidFill>
                  <a:srgbClr val="7030A0"/>
                </a:solidFill>
                <a:latin typeface="Heiti SC Medium" pitchFamily="2" charset="-128"/>
                <a:ea typeface="Heiti SC Medium" pitchFamily="2" charset="-128"/>
              </a:rPr>
              <a:t># 创建两个权重矩阵：输入层到隐层，隐层到输出层</a:t>
            </a:r>
            <a:endParaRPr lang="zh-CN" altLang="en-US" sz="3200" dirty="0">
              <a:solidFill>
                <a:srgbClr val="7030A0"/>
              </a:solidFill>
              <a:latin typeface="Heiti SC Medium" pitchFamily="2" charset="-128"/>
              <a:ea typeface="Heiti SC Medium" pitchFamily="2" charset="-128"/>
            </a:endParaRPr>
          </a:p>
          <a:p>
            <a:r>
              <a:rPr lang="zh-CN" altLang="en-US" sz="3200" dirty="0">
                <a:solidFill>
                  <a:srgbClr val="7030A0"/>
                </a:solidFill>
                <a:latin typeface="Heiti SC Medium" pitchFamily="2" charset="-128"/>
                <a:ea typeface="Heiti SC Medium" pitchFamily="2" charset="-128"/>
              </a:rPr>
              <a:t># link weight matrices, wih and who</a:t>
            </a:r>
            <a:endParaRPr lang="zh-CN" altLang="en-US" sz="3200" dirty="0">
              <a:solidFill>
                <a:srgbClr val="7030A0"/>
              </a:solidFill>
              <a:latin typeface="Heiti SC Medium" pitchFamily="2" charset="-128"/>
              <a:ea typeface="Heiti SC Medium" pitchFamily="2" charset="-128"/>
            </a:endParaRPr>
          </a:p>
          <a:p>
            <a:r>
              <a:rPr lang="zh-CN" altLang="en-US" sz="3200" dirty="0">
                <a:solidFill>
                  <a:srgbClr val="7030A0"/>
                </a:solidFill>
                <a:latin typeface="Heiti SC Medium" pitchFamily="2" charset="-128"/>
                <a:ea typeface="Heiti SC Medium" pitchFamily="2" charset="-128"/>
              </a:rPr>
              <a:t>#weights inside the arrays are w_i_j, where link is from node i to node j in the next layer</a:t>
            </a:r>
            <a:endParaRPr lang="zh-CN" altLang="en-US" sz="3200" dirty="0">
              <a:solidFill>
                <a:srgbClr val="7030A0"/>
              </a:solidFill>
              <a:latin typeface="Heiti SC Medium" pitchFamily="2" charset="-128"/>
              <a:ea typeface="Heiti SC Medium" pitchFamily="2" charset="-128"/>
            </a:endParaRPr>
          </a:p>
          <a:p>
            <a:r>
              <a:rPr lang="zh-CN" altLang="en-US" sz="3200" dirty="0">
                <a:solidFill>
                  <a:srgbClr val="7030A0"/>
                </a:solidFill>
                <a:latin typeface="Heiti SC Medium" pitchFamily="2" charset="-128"/>
                <a:ea typeface="Heiti SC Medium" pitchFamily="2" charset="-128"/>
              </a:rPr>
              <a:t># w11 w21</a:t>
            </a:r>
            <a:endParaRPr lang="zh-CN" altLang="en-US" sz="3200" dirty="0">
              <a:solidFill>
                <a:srgbClr val="7030A0"/>
              </a:solidFill>
              <a:latin typeface="Heiti SC Medium" pitchFamily="2" charset="-128"/>
              <a:ea typeface="Heiti SC Medium" pitchFamily="2" charset="-128"/>
            </a:endParaRPr>
          </a:p>
          <a:p>
            <a:r>
              <a:rPr lang="zh-CN" altLang="en-US" sz="3200" dirty="0">
                <a:solidFill>
                  <a:srgbClr val="7030A0"/>
                </a:solidFill>
                <a:latin typeface="Heiti SC Medium" pitchFamily="2" charset="-128"/>
                <a:ea typeface="Heiti SC Medium" pitchFamily="2" charset="-128"/>
              </a:rPr>
              <a:t># w12 w22 etc</a:t>
            </a:r>
            <a:endParaRPr lang="zh-CN" altLang="en-US" sz="3200" dirty="0">
              <a:solidFill>
                <a:srgbClr val="7030A0"/>
              </a:solidFill>
              <a:latin typeface="Heiti SC Medium" pitchFamily="2" charset="-128"/>
              <a:ea typeface="Heiti SC Medium" pitchFamily="2" charset="-128"/>
            </a:endParaRPr>
          </a:p>
          <a:p>
            <a:r>
              <a:rPr lang="zh-CN" altLang="en-US" sz="3200" dirty="0">
                <a:solidFill>
                  <a:srgbClr val="1E24D8"/>
                </a:solidFill>
                <a:latin typeface="Heiti SC Medium" pitchFamily="2" charset="-128"/>
                <a:ea typeface="Heiti SC Medium" pitchFamily="2" charset="-128"/>
              </a:rPr>
              <a:t>import numpy</a:t>
            </a:r>
            <a:endParaRPr lang="zh-CN" altLang="en-US" sz="3200" dirty="0">
              <a:solidFill>
                <a:srgbClr val="1E24D8"/>
              </a:solidFill>
              <a:latin typeface="Heiti SC Medium" pitchFamily="2" charset="-128"/>
              <a:ea typeface="Heiti SC Medium" pitchFamily="2" charset="-128"/>
            </a:endParaRPr>
          </a:p>
          <a:p>
            <a:r>
              <a:rPr lang="zh-CN" altLang="en-US" sz="3200" dirty="0">
                <a:solidFill>
                  <a:srgbClr val="1E24D8"/>
                </a:solidFill>
                <a:latin typeface="Heiti SC Medium" pitchFamily="2" charset="-128"/>
                <a:ea typeface="Heiti SC Medium" pitchFamily="2" charset="-128"/>
              </a:rPr>
              <a:t>self.wih = (numpy.random.rand(self.hnodes, self.inodes) - 0.5)</a:t>
            </a:r>
            <a:endParaRPr lang="zh-CN" altLang="en-US" sz="3200" dirty="0">
              <a:solidFill>
                <a:srgbClr val="1E24D8"/>
              </a:solidFill>
              <a:latin typeface="Heiti SC Medium" pitchFamily="2" charset="-128"/>
              <a:ea typeface="Heiti SC Medium" pitchFamily="2" charset="-128"/>
            </a:endParaRPr>
          </a:p>
          <a:p>
            <a:r>
              <a:rPr lang="zh-CN" altLang="en-US" sz="3200" dirty="0">
                <a:solidFill>
                  <a:srgbClr val="1E24D8"/>
                </a:solidFill>
                <a:latin typeface="Heiti SC Medium" pitchFamily="2" charset="-128"/>
                <a:ea typeface="Heiti SC Medium" pitchFamily="2" charset="-128"/>
              </a:rPr>
              <a:t>self.who = (numpy.random.rand(self.onodes, self.hnodes) - 0.5)</a:t>
            </a:r>
            <a:endParaRPr lang="zh-CN" altLang="en-US" sz="3200" dirty="0">
              <a:solidFill>
                <a:srgbClr val="1E24D8"/>
              </a:solidFill>
              <a:latin typeface="Heiti SC Medium" pitchFamily="2" charset="-128"/>
              <a:ea typeface="Heiti SC Medium" pitchFamily="2" charset="-128"/>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494085"/>
          </a:xfrm>
          <a:prstGeom prst="rect">
            <a:avLst/>
          </a:prstGeom>
        </p:spPr>
        <p:txBody>
          <a:bodyPr wrap="square">
            <a:spAutoFit/>
          </a:bodyPr>
          <a:lstStyle/>
          <a:p>
            <a:r>
              <a:rPr lang="zh-CN" altLang="en-US" sz="3200" dirty="0">
                <a:solidFill>
                  <a:srgbClr val="C00000"/>
                </a:solidFill>
                <a:latin typeface="Heiti SC Medium" pitchFamily="2" charset="-128"/>
                <a:ea typeface="Heiti SC Medium" pitchFamily="2" charset="-128"/>
              </a:rPr>
              <a:t>可选：更复杂的权重</a:t>
            </a:r>
            <a:endParaRPr lang="zh-CN" altLang="en-US" sz="3200" dirty="0">
              <a:solidFill>
                <a:srgbClr val="C00000"/>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  这个部分是可选的，这一部分并没有严谨的科学证明，但在很多时候确实会提升网络的性能。没错，在期望为0、方差为下一层节点数相关的正态分布中，抽样得到初始值。由此：</a:t>
            </a:r>
            <a:endParaRPr lang="zh-CN" altLang="en-US" sz="3200" dirty="0">
              <a:latin typeface="Heiti SC Medium" pitchFamily="2" charset="-128"/>
              <a:ea typeface="Heiti SC Medium" pitchFamily="2" charset="-128"/>
            </a:endParaRPr>
          </a:p>
          <a:p>
            <a:r>
              <a:rPr lang="zh-CN" altLang="en-US" sz="3200" dirty="0">
                <a:solidFill>
                  <a:srgbClr val="1E24D8"/>
                </a:solidFill>
                <a:latin typeface="Heiti SC Medium" pitchFamily="2" charset="-128"/>
                <a:ea typeface="Heiti SC Medium" pitchFamily="2" charset="-128"/>
              </a:rPr>
              <a:t>输入层和隐层之间的权重矩阵为</a:t>
            </a:r>
            <a:endParaRPr lang="en-US" altLang="zh-CN" sz="3200" dirty="0">
              <a:solidFill>
                <a:srgbClr val="1E24D8"/>
              </a:solidFill>
              <a:latin typeface="Heiti SC Medium" pitchFamily="2" charset="-128"/>
              <a:ea typeface="Heiti SC Medium" pitchFamily="2" charset="-128"/>
            </a:endParaRPr>
          </a:p>
          <a:p>
            <a:r>
              <a:rPr lang="zh-CN" altLang="en-US" sz="3200" b="1" dirty="0">
                <a:solidFill>
                  <a:srgbClr val="7030A0"/>
                </a:solidFill>
                <a:latin typeface="Heiti SC Medium" pitchFamily="2" charset="-128"/>
                <a:ea typeface="Heiti SC Medium" pitchFamily="2" charset="-128"/>
              </a:rPr>
              <a:t>self.wih = numpy.random.normal (0.0, pow(self.hnodes, 0.5), (self.hnodes, self.inode))；</a:t>
            </a:r>
            <a:endParaRPr lang="zh-CN" altLang="en-US" sz="3200" b="1" dirty="0">
              <a:solidFill>
                <a:srgbClr val="7030A0"/>
              </a:solidFill>
              <a:latin typeface="Heiti SC Medium" pitchFamily="2" charset="-128"/>
              <a:ea typeface="Heiti SC Medium" pitchFamily="2" charset="-128"/>
            </a:endParaRPr>
          </a:p>
          <a:p>
            <a:r>
              <a:rPr lang="zh-CN" altLang="en-US" sz="3200" dirty="0">
                <a:solidFill>
                  <a:srgbClr val="1E24D8"/>
                </a:solidFill>
                <a:latin typeface="Heiti SC Medium" pitchFamily="2" charset="-128"/>
                <a:ea typeface="Heiti SC Medium" pitchFamily="2" charset="-128"/>
              </a:rPr>
              <a:t>隐层和输出之间的权重矩阵为</a:t>
            </a:r>
            <a:endParaRPr lang="en-US" altLang="zh-CN" sz="3200" dirty="0">
              <a:solidFill>
                <a:srgbClr val="1E24D8"/>
              </a:solidFill>
              <a:latin typeface="Heiti SC Medium" pitchFamily="2" charset="-128"/>
              <a:ea typeface="Heiti SC Medium" pitchFamily="2" charset="-128"/>
            </a:endParaRPr>
          </a:p>
          <a:p>
            <a:r>
              <a:rPr lang="zh-CN" altLang="en-US" sz="3200" b="1" dirty="0">
                <a:solidFill>
                  <a:srgbClr val="7030A0"/>
                </a:solidFill>
                <a:latin typeface="Heiti SC Medium" pitchFamily="2" charset="-128"/>
                <a:ea typeface="Heiti SC Medium" pitchFamily="2" charset="-128"/>
              </a:rPr>
              <a:t>self.who = numpy.random.normal (0.0, pow(self.onodes, 0.5), (self.onodes, self.hnodes))。</a:t>
            </a:r>
            <a:endParaRPr lang="zh-CN" altLang="en-US" sz="3200" b="1" dirty="0">
              <a:solidFill>
                <a:srgbClr val="7030A0"/>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现在，网络的初始化部分已经完成了，总结一下，</a:t>
            </a:r>
            <a:r>
              <a:rPr lang="zh-CN" altLang="en-US" sz="3200" dirty="0">
                <a:solidFill>
                  <a:srgbClr val="FF0000"/>
                </a:solidFill>
                <a:latin typeface="Heiti SC Medium" pitchFamily="2" charset="-128"/>
                <a:ea typeface="Heiti SC Medium" pitchFamily="2" charset="-128"/>
              </a:rPr>
              <a:t>一个简单的神经网络类的属性包括：每个层的节点数、学习率、层与层之间的权重矩阵，最后还有后面要讲的激活函数</a:t>
            </a:r>
            <a:r>
              <a:rPr lang="zh-CN" altLang="en-US" sz="3200" dirty="0">
                <a:latin typeface="Heiti SC Medium" pitchFamily="2" charset="-128"/>
                <a:ea typeface="Heiti SC Medium" pitchFamily="2" charset="-128"/>
              </a:rPr>
              <a:t>。</a:t>
            </a:r>
            <a:endParaRPr lang="zh-CN" altLang="en-US" sz="3200" dirty="0">
              <a:latin typeface="Heiti SC Medium" pitchFamily="2" charset="-128"/>
              <a:ea typeface="Heiti SC Medium" pitchFamily="2" charset="-128"/>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181957"/>
            <a:ext cx="11887200" cy="5509200"/>
          </a:xfrm>
          <a:prstGeom prst="rect">
            <a:avLst/>
          </a:prstGeom>
        </p:spPr>
        <p:txBody>
          <a:bodyPr wrap="square">
            <a:spAutoFit/>
          </a:bodyPr>
          <a:lstStyle/>
          <a:p>
            <a:r>
              <a:rPr lang="zh-CN" altLang="en-US" sz="3200" dirty="0">
                <a:latin typeface="Heiti SC Medium" pitchFamily="2" charset="-128"/>
                <a:ea typeface="Heiti SC Medium" pitchFamily="2" charset="-128"/>
              </a:rPr>
              <a:t>如何用输入层信号和权值矩阵获取隐层输入Xhidden=Winputhidden*I</a:t>
            </a:r>
            <a:endParaRPr lang="en-US" altLang="zh-CN" sz="3200" dirty="0">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Python的实现代码：</a:t>
            </a:r>
            <a:endParaRPr lang="en-US" altLang="zh-CN" sz="3200" dirty="0">
              <a:latin typeface="Heiti SC Medium" pitchFamily="2" charset="-128"/>
              <a:ea typeface="Heiti SC Medium" pitchFamily="2" charset="-128"/>
            </a:endParaRPr>
          </a:p>
          <a:p>
            <a:r>
              <a:rPr lang="zh-CN" altLang="en-US" sz="3200" dirty="0">
                <a:solidFill>
                  <a:srgbClr val="1E24D8"/>
                </a:solidFill>
                <a:latin typeface="Heiti SC Medium" pitchFamily="2" charset="-128"/>
                <a:ea typeface="Heiti SC Medium" pitchFamily="2" charset="-128"/>
              </a:rPr>
              <a:t>hidden_inputs = numpy.dot(self.wih, inputs)。</a:t>
            </a:r>
            <a:endParaRPr lang="zh-CN" altLang="en-US" sz="3200" dirty="0">
              <a:solidFill>
                <a:srgbClr val="1E24D8"/>
              </a:solidFill>
              <a:latin typeface="Heiti SC Medium" pitchFamily="2" charset="-128"/>
              <a:ea typeface="Heiti SC Medium" pitchFamily="2" charset="-128"/>
            </a:endParaRPr>
          </a:p>
          <a:p>
            <a:endParaRPr lang="zh-CN" altLang="en-US" sz="3200" dirty="0">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要从隐藏层节点输入获得隐层输出，我们只需应用Sigmoid激活函数，Ohidden=sigmoid(Xhidden)。</a:t>
            </a:r>
            <a:endParaRPr lang="en-US" altLang="zh-CN" sz="3200" dirty="0">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在scipy库具有一组特殊函数，Sigmoid函数叫做expit()。</a:t>
            </a:r>
            <a:endParaRPr lang="en-US" altLang="zh-CN" sz="3200" dirty="0">
              <a:latin typeface="Heiti SC Medium" pitchFamily="2" charset="-128"/>
              <a:ea typeface="Heiti SC Medium" pitchFamily="2" charset="-128"/>
            </a:endParaRPr>
          </a:p>
          <a:p>
            <a:endParaRPr lang="en-US" altLang="zh-CN" sz="3200" dirty="0">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其代码为：</a:t>
            </a:r>
            <a:endParaRPr lang="en-US" altLang="zh-CN" sz="3200" dirty="0">
              <a:latin typeface="Heiti SC Medium" pitchFamily="2" charset="-128"/>
              <a:ea typeface="Heiti SC Medium" pitchFamily="2" charset="-128"/>
            </a:endParaRPr>
          </a:p>
          <a:p>
            <a:r>
              <a:rPr lang="en-US" altLang="zh-CN" sz="3200" dirty="0" err="1">
                <a:solidFill>
                  <a:srgbClr val="1E24D8"/>
                </a:solidFill>
                <a:latin typeface="Heiti SC Medium" pitchFamily="2" charset="-128"/>
                <a:ea typeface="Heiti SC Medium" pitchFamily="2" charset="-128"/>
              </a:rPr>
              <a:t>self.activation_function</a:t>
            </a:r>
            <a:r>
              <a:rPr lang="en-US" altLang="zh-CN" sz="3200" dirty="0">
                <a:solidFill>
                  <a:srgbClr val="1E24D8"/>
                </a:solidFill>
                <a:latin typeface="Heiti SC Medium" pitchFamily="2" charset="-128"/>
                <a:ea typeface="Heiti SC Medium" pitchFamily="2" charset="-128"/>
              </a:rPr>
              <a:t> = lambda x: </a:t>
            </a:r>
            <a:r>
              <a:rPr lang="en-US" altLang="zh-CN" sz="3200" dirty="0" err="1">
                <a:solidFill>
                  <a:srgbClr val="1E24D8"/>
                </a:solidFill>
                <a:latin typeface="Heiti SC Medium" pitchFamily="2" charset="-128"/>
                <a:ea typeface="Heiti SC Medium" pitchFamily="2" charset="-128"/>
              </a:rPr>
              <a:t>scipy.special.expit</a:t>
            </a:r>
            <a:r>
              <a:rPr lang="en-US" altLang="zh-CN" sz="3200" dirty="0">
                <a:solidFill>
                  <a:srgbClr val="1E24D8"/>
                </a:solidFill>
                <a:latin typeface="Heiti SC Medium" pitchFamily="2" charset="-128"/>
                <a:ea typeface="Heiti SC Medium" pitchFamily="2" charset="-128"/>
              </a:rPr>
              <a:t>(x)</a:t>
            </a:r>
            <a:endParaRPr lang="zh-CN" altLang="en-US" sz="3200" dirty="0">
              <a:solidFill>
                <a:srgbClr val="1E24D8"/>
              </a:solidFill>
              <a:latin typeface="Heiti SC Medium" pitchFamily="2" charset="-128"/>
              <a:ea typeface="Heiti SC Medium" pitchFamily="2" charset="-128"/>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9327" y="0"/>
            <a:ext cx="12032673" cy="5885907"/>
          </a:xfrm>
          <a:prstGeom prst="rect">
            <a:avLst/>
          </a:prstGeom>
        </p:spPr>
        <p:txBody>
          <a:bodyPr wrap="square">
            <a:spAutoFit/>
          </a:bodyPr>
          <a:lstStyle/>
          <a:p>
            <a:pPr>
              <a:lnSpc>
                <a:spcPct val="150000"/>
              </a:lnSpc>
            </a:pPr>
            <a:r>
              <a:rPr lang="zh-CN" altLang="en-US" sz="3200" dirty="0">
                <a:solidFill>
                  <a:srgbClr val="7030A0"/>
                </a:solidFill>
                <a:latin typeface="Heiti SC Medium" pitchFamily="2" charset="-128"/>
                <a:ea typeface="Heiti SC Medium" pitchFamily="2" charset="-128"/>
              </a:rPr>
              <a:t># calculate signals into hidden layer</a:t>
            </a:r>
            <a:endParaRPr lang="zh-CN" altLang="en-US" sz="3200" dirty="0">
              <a:solidFill>
                <a:srgbClr val="7030A0"/>
              </a:solidFill>
              <a:latin typeface="Heiti SC Medium" pitchFamily="2" charset="-128"/>
              <a:ea typeface="Heiti SC Medium" pitchFamily="2" charset="-128"/>
            </a:endParaRPr>
          </a:p>
          <a:p>
            <a:pPr>
              <a:lnSpc>
                <a:spcPct val="150000"/>
              </a:lnSpc>
            </a:pPr>
            <a:r>
              <a:rPr lang="zh-CN" altLang="en-US" sz="3200" b="1" dirty="0">
                <a:latin typeface="Heiti SC Medium" pitchFamily="2" charset="-128"/>
                <a:ea typeface="Heiti SC Medium" pitchFamily="2" charset="-128"/>
              </a:rPr>
              <a:t>hidden_inputs = numpy.dot(self.wih, inputs)</a:t>
            </a:r>
            <a:endParaRPr lang="zh-CN" altLang="en-US" sz="3200" b="1" dirty="0">
              <a:latin typeface="Heiti SC Medium" pitchFamily="2" charset="-128"/>
              <a:ea typeface="Heiti SC Medium" pitchFamily="2" charset="-128"/>
            </a:endParaRPr>
          </a:p>
          <a:p>
            <a:pPr>
              <a:lnSpc>
                <a:spcPct val="150000"/>
              </a:lnSpc>
            </a:pPr>
            <a:r>
              <a:rPr lang="zh-CN" altLang="en-US" sz="3200" dirty="0">
                <a:solidFill>
                  <a:srgbClr val="7030A0"/>
                </a:solidFill>
                <a:latin typeface="Heiti SC Medium" pitchFamily="2" charset="-128"/>
                <a:ea typeface="Heiti SC Medium" pitchFamily="2" charset="-128"/>
              </a:rPr>
              <a:t># calculate the signals emerging from hidden layer</a:t>
            </a:r>
            <a:endParaRPr lang="zh-CN" altLang="en-US" sz="3200" dirty="0">
              <a:solidFill>
                <a:srgbClr val="7030A0"/>
              </a:solidFill>
              <a:latin typeface="Heiti SC Medium" pitchFamily="2" charset="-128"/>
              <a:ea typeface="Heiti SC Medium" pitchFamily="2" charset="-128"/>
            </a:endParaRPr>
          </a:p>
          <a:p>
            <a:pPr>
              <a:lnSpc>
                <a:spcPct val="150000"/>
              </a:lnSpc>
            </a:pPr>
            <a:r>
              <a:rPr lang="zh-CN" altLang="en-US" sz="3200" b="1" dirty="0">
                <a:latin typeface="Heiti SC Medium" pitchFamily="2" charset="-128"/>
                <a:ea typeface="Heiti SC Medium" pitchFamily="2" charset="-128"/>
              </a:rPr>
              <a:t>hidden_outputs = self.activation_function(hidden_inputs)</a:t>
            </a:r>
            <a:endParaRPr lang="zh-CN" altLang="en-US" sz="3200" b="1" dirty="0">
              <a:latin typeface="Heiti SC Medium" pitchFamily="2" charset="-128"/>
              <a:ea typeface="Heiti SC Medium" pitchFamily="2" charset="-128"/>
            </a:endParaRPr>
          </a:p>
          <a:p>
            <a:pPr>
              <a:lnSpc>
                <a:spcPct val="150000"/>
              </a:lnSpc>
            </a:pPr>
            <a:r>
              <a:rPr lang="zh-CN" altLang="en-US" sz="3200" dirty="0">
                <a:solidFill>
                  <a:srgbClr val="7030A0"/>
                </a:solidFill>
                <a:latin typeface="Heiti SC Medium" pitchFamily="2" charset="-128"/>
                <a:ea typeface="Heiti SC Medium" pitchFamily="2" charset="-128"/>
              </a:rPr>
              <a:t># calculate signals into final output layer</a:t>
            </a:r>
            <a:endParaRPr lang="zh-CN" altLang="en-US" sz="3200" dirty="0">
              <a:solidFill>
                <a:srgbClr val="7030A0"/>
              </a:solidFill>
              <a:latin typeface="Heiti SC Medium" pitchFamily="2" charset="-128"/>
              <a:ea typeface="Heiti SC Medium" pitchFamily="2" charset="-128"/>
            </a:endParaRPr>
          </a:p>
          <a:p>
            <a:pPr>
              <a:lnSpc>
                <a:spcPct val="150000"/>
              </a:lnSpc>
            </a:pPr>
            <a:r>
              <a:rPr lang="zh-CN" altLang="en-US" sz="3200" b="1" dirty="0">
                <a:latin typeface="Heiti SC Medium" pitchFamily="2" charset="-128"/>
                <a:ea typeface="Heiti SC Medium" pitchFamily="2" charset="-128"/>
              </a:rPr>
              <a:t>final_inputs = numpy.dot(self.who, hidden_outputs)</a:t>
            </a:r>
            <a:endParaRPr lang="zh-CN" altLang="en-US" sz="3200" b="1" dirty="0">
              <a:latin typeface="Heiti SC Medium" pitchFamily="2" charset="-128"/>
              <a:ea typeface="Heiti SC Medium" pitchFamily="2" charset="-128"/>
            </a:endParaRPr>
          </a:p>
          <a:p>
            <a:pPr>
              <a:lnSpc>
                <a:spcPct val="150000"/>
              </a:lnSpc>
            </a:pPr>
            <a:r>
              <a:rPr lang="zh-CN" altLang="en-US" sz="3200" dirty="0">
                <a:solidFill>
                  <a:srgbClr val="7030A0"/>
                </a:solidFill>
                <a:latin typeface="Heiti SC Medium" pitchFamily="2" charset="-128"/>
                <a:ea typeface="Heiti SC Medium" pitchFamily="2" charset="-128"/>
              </a:rPr>
              <a:t># calculate the signals emerging from final output layer</a:t>
            </a:r>
            <a:endParaRPr lang="zh-CN" altLang="en-US" sz="3200" dirty="0">
              <a:solidFill>
                <a:srgbClr val="7030A0"/>
              </a:solidFill>
              <a:latin typeface="Heiti SC Medium" pitchFamily="2" charset="-128"/>
              <a:ea typeface="Heiti SC Medium" pitchFamily="2" charset="-128"/>
            </a:endParaRPr>
          </a:p>
          <a:p>
            <a:pPr>
              <a:lnSpc>
                <a:spcPct val="150000"/>
              </a:lnSpc>
            </a:pPr>
            <a:r>
              <a:rPr lang="zh-CN" altLang="en-US" sz="3200" b="1" dirty="0">
                <a:latin typeface="Heiti SC Medium" pitchFamily="2" charset="-128"/>
                <a:ea typeface="Heiti SC Medium" pitchFamily="2" charset="-128"/>
              </a:rPr>
              <a:t>final_outputs = self.activation_function(final_inputs)</a:t>
            </a:r>
            <a:endParaRPr lang="zh-CN" altLang="en-US" sz="3200" b="1" dirty="0">
              <a:latin typeface="Heiti SC Medium" pitchFamily="2" charset="-128"/>
              <a:ea typeface="Heiti SC Medium" pitchFamily="2" charset="-128"/>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0446" y="0"/>
            <a:ext cx="11991108" cy="6555641"/>
          </a:xfrm>
          <a:prstGeom prst="rect">
            <a:avLst/>
          </a:prstGeom>
        </p:spPr>
        <p:txBody>
          <a:bodyPr wrap="square">
            <a:spAutoFit/>
          </a:bodyPr>
          <a:lstStyle/>
          <a:p>
            <a:r>
              <a:rPr lang="zh-CN" altLang="en-US" sz="2800" dirty="0">
                <a:latin typeface="Heiti SC Medium" pitchFamily="2" charset="-128"/>
                <a:ea typeface="Heiti SC Medium" pitchFamily="2" charset="-128"/>
              </a:rPr>
              <a:t>class neuralNetwork :</a:t>
            </a:r>
            <a:endParaRPr lang="zh-CN" altLang="en-US"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a:t>
            </a:r>
            <a:r>
              <a:rPr lang="zh-CN" altLang="en-US" sz="2800" b="1" dirty="0">
                <a:solidFill>
                  <a:srgbClr val="00B050"/>
                </a:solidFill>
                <a:latin typeface="Heiti SC Medium" pitchFamily="2" charset="-128"/>
                <a:ea typeface="Heiti SC Medium" pitchFamily="2" charset="-128"/>
              </a:rPr>
              <a:t># initialise the neural network</a:t>
            </a:r>
            <a:endParaRPr lang="zh-CN" altLang="en-US" sz="2800" b="1" dirty="0">
              <a:solidFill>
                <a:srgbClr val="00B050"/>
              </a:solidFill>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def __init__(self, inputnodes, hiddennodes, outputnodes, learnrate):</a:t>
            </a:r>
            <a:endParaRPr lang="zh-CN" altLang="en-US"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a:t>
            </a:r>
            <a:r>
              <a:rPr lang="zh-CN" altLang="en-US" sz="2800" b="1" dirty="0">
                <a:solidFill>
                  <a:srgbClr val="00B050"/>
                </a:solidFill>
                <a:latin typeface="Heiti SC Medium" pitchFamily="2" charset="-128"/>
                <a:ea typeface="Heiti SC Medium" pitchFamily="2" charset="-128"/>
              </a:rPr>
              <a:t># set number of nodes in each input, hidden, outputlayer</a:t>
            </a:r>
            <a:endParaRPr lang="zh-CN" altLang="en-US" sz="2800" b="1" dirty="0">
              <a:solidFill>
                <a:srgbClr val="00B050"/>
              </a:solidFill>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self.inodes = inputnodes</a:t>
            </a:r>
            <a:endParaRPr lang="zh-CN" altLang="en-US"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self.hnodes = hiddennodes</a:t>
            </a:r>
            <a:endParaRPr lang="zh-CN" altLang="en-US"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self.onodes = outputnodes</a:t>
            </a:r>
            <a:endParaRPr lang="zh-CN" altLang="en-US"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a:t>
            </a:r>
            <a:r>
              <a:rPr lang="zh-CN" altLang="en-US" sz="2800" b="1" dirty="0">
                <a:solidFill>
                  <a:srgbClr val="00B050"/>
                </a:solidFill>
                <a:latin typeface="Heiti SC Medium" pitchFamily="2" charset="-128"/>
                <a:ea typeface="Heiti SC Medium" pitchFamily="2" charset="-128"/>
              </a:rPr>
              <a:t># link weight matrices, wih and who</a:t>
            </a:r>
            <a:endParaRPr lang="zh-CN" altLang="en-US" sz="2800" b="1" dirty="0">
              <a:solidFill>
                <a:srgbClr val="00B050"/>
              </a:solidFill>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self.</a:t>
            </a:r>
            <a:r>
              <a:rPr lang="zh-CN" altLang="en-US" sz="2800" dirty="0">
                <a:solidFill>
                  <a:srgbClr val="C00000"/>
                </a:solidFill>
                <a:latin typeface="Heiti SC Medium" pitchFamily="2" charset="-128"/>
                <a:ea typeface="Heiti SC Medium" pitchFamily="2" charset="-128"/>
              </a:rPr>
              <a:t>wih</a:t>
            </a:r>
            <a:r>
              <a:rPr lang="zh-CN" altLang="en-US" sz="2800" dirty="0">
                <a:latin typeface="Heiti SC Medium" pitchFamily="2" charset="-128"/>
                <a:ea typeface="Heiti SC Medium" pitchFamily="2" charset="-128"/>
              </a:rPr>
              <a:t> = numpy.random.normal(0.0, pow(self.hnodes, 0.5), (self.hnodes, self.inodes))</a:t>
            </a:r>
            <a:endParaRPr lang="zh-CN" altLang="en-US"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self.</a:t>
            </a:r>
            <a:r>
              <a:rPr lang="zh-CN" altLang="en-US" sz="2800" dirty="0">
                <a:solidFill>
                  <a:srgbClr val="C00000"/>
                </a:solidFill>
                <a:latin typeface="Heiti SC Medium" pitchFamily="2" charset="-128"/>
                <a:ea typeface="Heiti SC Medium" pitchFamily="2" charset="-128"/>
              </a:rPr>
              <a:t>who</a:t>
            </a:r>
            <a:r>
              <a:rPr lang="zh-CN" altLang="en-US" sz="2800" dirty="0">
                <a:latin typeface="Heiti SC Medium" pitchFamily="2" charset="-128"/>
                <a:ea typeface="Heiti SC Medium" pitchFamily="2" charset="-128"/>
              </a:rPr>
              <a:t> = numpy.random.normal(0.0, pow(self.onodes, 0.5), (self.onodes, self.hnodes))</a:t>
            </a:r>
            <a:endParaRPr lang="zh-CN" altLang="en-US"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self.lr = learnrate</a:t>
            </a:r>
            <a:endParaRPr lang="zh-CN" altLang="en-US" sz="2800" dirty="0">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a:t>
            </a:r>
            <a:r>
              <a:rPr lang="zh-CN" altLang="en-US" sz="2800" b="1" dirty="0">
                <a:solidFill>
                  <a:srgbClr val="00B050"/>
                </a:solidFill>
                <a:latin typeface="Heiti SC Medium" pitchFamily="2" charset="-128"/>
                <a:ea typeface="Heiti SC Medium" pitchFamily="2" charset="-128"/>
              </a:rPr>
              <a:t># activation function is the sigmoid function</a:t>
            </a:r>
            <a:endParaRPr lang="zh-CN" altLang="en-US" sz="2800" b="1" dirty="0">
              <a:solidFill>
                <a:srgbClr val="00B050"/>
              </a:solidFill>
              <a:latin typeface="Heiti SC Medium" pitchFamily="2" charset="-128"/>
              <a:ea typeface="Heiti SC Medium" pitchFamily="2" charset="-128"/>
            </a:endParaRPr>
          </a:p>
          <a:p>
            <a:r>
              <a:rPr lang="zh-CN" altLang="en-US" sz="2800" dirty="0">
                <a:latin typeface="Heiti SC Medium" pitchFamily="2" charset="-128"/>
                <a:ea typeface="Heiti SC Medium" pitchFamily="2" charset="-128"/>
              </a:rPr>
              <a:t>        self.activation_function = lambda x: scipy.special.expit(x)</a:t>
            </a:r>
            <a:endParaRPr lang="zh-CN" altLang="en-US" sz="2800" dirty="0">
              <a:latin typeface="Heiti SC Medium" pitchFamily="2" charset="-128"/>
              <a:ea typeface="Heiti SC Medium" pitchFamily="2" charset="-128"/>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473" y="335708"/>
            <a:ext cx="11887199" cy="6494085"/>
          </a:xfrm>
          <a:prstGeom prst="rect">
            <a:avLst/>
          </a:prstGeom>
        </p:spPr>
        <p:txBody>
          <a:bodyPr wrap="square">
            <a:spAutoFit/>
          </a:bodyPr>
          <a:lstStyle/>
          <a:p>
            <a:r>
              <a:rPr lang="zh-CN" altLang="en-US" sz="3200" b="1" dirty="0">
                <a:solidFill>
                  <a:schemeClr val="accent2">
                    <a:lumMod val="50000"/>
                  </a:schemeClr>
                </a:solidFill>
                <a:latin typeface="Heiti SC Medium" pitchFamily="2" charset="-128"/>
                <a:ea typeface="Heiti SC Medium" pitchFamily="2" charset="-128"/>
              </a:rPr>
              <a:t># query the neural network</a:t>
            </a:r>
            <a:endParaRPr lang="zh-CN" altLang="en-US" sz="32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def query(self, inputs_list) :</a:t>
            </a:r>
            <a:endParaRPr lang="zh-CN" altLang="en-US" sz="3200" dirty="0">
              <a:latin typeface="Heiti SC Medium" pitchFamily="2" charset="-128"/>
              <a:ea typeface="Heiti SC Medium" pitchFamily="2" charset="-128"/>
            </a:endParaRPr>
          </a:p>
          <a:p>
            <a:r>
              <a:rPr lang="zh-CN" altLang="en-US" sz="3200" b="1" dirty="0">
                <a:latin typeface="Heiti SC Medium" pitchFamily="2" charset="-128"/>
                <a:ea typeface="Heiti SC Medium" pitchFamily="2" charset="-128"/>
              </a:rPr>
              <a:t>    </a:t>
            </a:r>
            <a:r>
              <a:rPr lang="zh-CN" altLang="en-US" sz="3200" b="1" dirty="0">
                <a:solidFill>
                  <a:schemeClr val="accent2">
                    <a:lumMod val="50000"/>
                  </a:schemeClr>
                </a:solidFill>
                <a:latin typeface="Heiti SC Medium" pitchFamily="2" charset="-128"/>
                <a:ea typeface="Heiti SC Medium" pitchFamily="2" charset="-128"/>
              </a:rPr>
              <a:t># convert inputs list to 2d array</a:t>
            </a:r>
            <a:endParaRPr lang="zh-CN" altLang="en-US" sz="32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inputs = numpy.array(inputs_list, ndmin=2).T</a:t>
            </a:r>
            <a:endParaRPr lang="zh-CN" altLang="en-US" sz="3200" dirty="0">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a:t>
            </a:r>
            <a:r>
              <a:rPr lang="zh-CN" altLang="en-US" sz="3200" b="1" dirty="0">
                <a:solidFill>
                  <a:schemeClr val="accent2">
                    <a:lumMod val="50000"/>
                  </a:schemeClr>
                </a:solidFill>
                <a:latin typeface="Heiti SC Medium" pitchFamily="2" charset="-128"/>
                <a:ea typeface="Heiti SC Medium" pitchFamily="2" charset="-128"/>
              </a:rPr>
              <a:t># calculate signals into hidden layer</a:t>
            </a:r>
            <a:endParaRPr lang="zh-CN" altLang="en-US" sz="32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hidden_inputs = numpy.dot(self.wih, inputs)</a:t>
            </a:r>
            <a:endParaRPr lang="zh-CN" altLang="en-US" sz="3200" dirty="0">
              <a:latin typeface="Heiti SC Medium" pitchFamily="2" charset="-128"/>
              <a:ea typeface="Heiti SC Medium" pitchFamily="2" charset="-128"/>
            </a:endParaRPr>
          </a:p>
          <a:p>
            <a:r>
              <a:rPr lang="zh-CN" altLang="en-US" sz="3200" b="1" dirty="0">
                <a:latin typeface="Heiti SC Medium" pitchFamily="2" charset="-128"/>
                <a:ea typeface="Heiti SC Medium" pitchFamily="2" charset="-128"/>
              </a:rPr>
              <a:t>    </a:t>
            </a:r>
            <a:r>
              <a:rPr lang="zh-CN" altLang="en-US" sz="3200" b="1" dirty="0">
                <a:solidFill>
                  <a:schemeClr val="accent2">
                    <a:lumMod val="50000"/>
                  </a:schemeClr>
                </a:solidFill>
                <a:latin typeface="Heiti SC Medium" pitchFamily="2" charset="-128"/>
                <a:ea typeface="Heiti SC Medium" pitchFamily="2" charset="-128"/>
              </a:rPr>
              <a:t># calculate the signals emerging from hidden layer</a:t>
            </a:r>
            <a:endParaRPr lang="zh-CN" altLang="en-US" sz="32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hidden_outputs = self.activation_function(hidden_inputs)</a:t>
            </a:r>
            <a:endParaRPr lang="zh-CN" altLang="en-US" sz="3200" dirty="0">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a:t>
            </a:r>
            <a:r>
              <a:rPr lang="zh-CN" altLang="en-US" sz="3200" b="1" dirty="0">
                <a:solidFill>
                  <a:schemeClr val="accent2">
                    <a:lumMod val="50000"/>
                  </a:schemeClr>
                </a:solidFill>
                <a:latin typeface="Heiti SC Medium" pitchFamily="2" charset="-128"/>
                <a:ea typeface="Heiti SC Medium" pitchFamily="2" charset="-128"/>
              </a:rPr>
              <a:t># calculate signals into final output layer</a:t>
            </a:r>
            <a:endParaRPr lang="zh-CN" altLang="en-US" sz="32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final_inputs = numpy.dot(self.who, hidden_outputs)</a:t>
            </a:r>
            <a:endParaRPr lang="zh-CN" altLang="en-US" sz="3200" dirty="0">
              <a:latin typeface="Heiti SC Medium" pitchFamily="2" charset="-128"/>
              <a:ea typeface="Heiti SC Medium" pitchFamily="2" charset="-128"/>
            </a:endParaRPr>
          </a:p>
          <a:p>
            <a:r>
              <a:rPr lang="zh-CN" altLang="en-US" sz="3200" b="1" dirty="0">
                <a:solidFill>
                  <a:schemeClr val="accent2">
                    <a:lumMod val="50000"/>
                  </a:schemeClr>
                </a:solidFill>
                <a:latin typeface="Heiti SC Medium" pitchFamily="2" charset="-128"/>
                <a:ea typeface="Heiti SC Medium" pitchFamily="2" charset="-128"/>
              </a:rPr>
              <a:t>    # calculate the signals emerging from final output layer</a:t>
            </a:r>
            <a:endParaRPr lang="zh-CN" altLang="en-US" sz="32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final_outputs = self.activation_function(final_inputs)</a:t>
            </a:r>
            <a:endParaRPr lang="zh-CN" altLang="en-US" sz="3200" dirty="0">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return final_outputs</a:t>
            </a:r>
            <a:endParaRPr lang="zh-CN" altLang="en-US" sz="3200" dirty="0">
              <a:latin typeface="Heiti SC Medium" pitchFamily="2" charset="-128"/>
              <a:ea typeface="Heiti SC Medium" pitchFamily="2"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463955" y="0"/>
            <a:ext cx="8241208" cy="6698344"/>
          </a:xfrm>
          <a:prstGeom prst="rect">
            <a:avLst/>
          </a:prstGeom>
        </p:spPr>
      </p:pic>
      <p:sp>
        <p:nvSpPr>
          <p:cNvPr id="3" name="文本框 2"/>
          <p:cNvSpPr txBox="1"/>
          <p:nvPr/>
        </p:nvSpPr>
        <p:spPr>
          <a:xfrm rot="10800000" flipH="1" flipV="1">
            <a:off x="0" y="1108279"/>
            <a:ext cx="3104707" cy="4524315"/>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三层神经元，每一层有三个人工神经元或节点。每个节点都与前一层或后续层的其他每一个节点互相连接</a:t>
            </a:r>
            <a:endParaRPr lang="zh-CN" altLang="en-US" sz="3600" b="1" dirty="0">
              <a:latin typeface="宋体" panose="02010600030101010101" pitchFamily="2" charset="-122"/>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599" y="335846"/>
            <a:ext cx="11492345" cy="6046527"/>
          </a:xfrm>
          <a:prstGeom prst="rect">
            <a:avLst/>
          </a:prstGeom>
        </p:spPr>
        <p:txBody>
          <a:bodyPr wrap="square">
            <a:spAutoFit/>
          </a:bodyPr>
          <a:lstStyle/>
          <a:p>
            <a:pPr>
              <a:lnSpc>
                <a:spcPts val="4720"/>
              </a:lnSpc>
            </a:pPr>
            <a:r>
              <a:rPr lang="zh-CN" altLang="en-US" sz="3600" b="1" dirty="0">
                <a:solidFill>
                  <a:schemeClr val="accent2">
                    <a:lumMod val="50000"/>
                  </a:schemeClr>
                </a:solidFill>
                <a:latin typeface="Heiti SC Medium" pitchFamily="2" charset="-128"/>
                <a:ea typeface="Heiti SC Medium" pitchFamily="2" charset="-128"/>
              </a:rPr>
              <a:t># number of input, hidden and output nodes</a:t>
            </a:r>
            <a:endParaRPr lang="zh-CN" altLang="en-US" sz="3600" b="1" dirty="0">
              <a:solidFill>
                <a:schemeClr val="accent2">
                  <a:lumMod val="50000"/>
                </a:schemeClr>
              </a:solidFill>
              <a:latin typeface="Heiti SC Medium" pitchFamily="2" charset="-128"/>
              <a:ea typeface="Heiti SC Medium" pitchFamily="2" charset="-128"/>
            </a:endParaRPr>
          </a:p>
          <a:p>
            <a:pPr>
              <a:lnSpc>
                <a:spcPts val="4720"/>
              </a:lnSpc>
            </a:pPr>
            <a:r>
              <a:rPr lang="zh-CN" altLang="en-US" sz="3600" dirty="0">
                <a:latin typeface="Heiti SC Medium" pitchFamily="2" charset="-128"/>
                <a:ea typeface="Heiti SC Medium" pitchFamily="2" charset="-128"/>
              </a:rPr>
              <a:t>input_nodes = 3</a:t>
            </a:r>
            <a:endParaRPr lang="zh-CN" altLang="en-US" sz="3600" dirty="0">
              <a:latin typeface="Heiti SC Medium" pitchFamily="2" charset="-128"/>
              <a:ea typeface="Heiti SC Medium" pitchFamily="2" charset="-128"/>
            </a:endParaRPr>
          </a:p>
          <a:p>
            <a:pPr>
              <a:lnSpc>
                <a:spcPts val="4720"/>
              </a:lnSpc>
            </a:pPr>
            <a:r>
              <a:rPr lang="zh-CN" altLang="en-US" sz="3600" dirty="0">
                <a:latin typeface="Heiti SC Medium" pitchFamily="2" charset="-128"/>
                <a:ea typeface="Heiti SC Medium" pitchFamily="2" charset="-128"/>
              </a:rPr>
              <a:t>hidden_nodes = 3</a:t>
            </a:r>
            <a:endParaRPr lang="zh-CN" altLang="en-US" sz="3600" dirty="0">
              <a:latin typeface="Heiti SC Medium" pitchFamily="2" charset="-128"/>
              <a:ea typeface="Heiti SC Medium" pitchFamily="2" charset="-128"/>
            </a:endParaRPr>
          </a:p>
          <a:p>
            <a:pPr>
              <a:lnSpc>
                <a:spcPts val="4720"/>
              </a:lnSpc>
            </a:pPr>
            <a:r>
              <a:rPr lang="zh-CN" altLang="en-US" sz="3600" dirty="0">
                <a:latin typeface="Heiti SC Medium" pitchFamily="2" charset="-128"/>
                <a:ea typeface="Heiti SC Medium" pitchFamily="2" charset="-128"/>
              </a:rPr>
              <a:t>output_nodes = 3</a:t>
            </a:r>
            <a:endParaRPr lang="zh-CN" altLang="en-US" sz="3600" dirty="0">
              <a:latin typeface="Heiti SC Medium" pitchFamily="2" charset="-128"/>
              <a:ea typeface="Heiti SC Medium" pitchFamily="2" charset="-128"/>
            </a:endParaRPr>
          </a:p>
          <a:p>
            <a:pPr>
              <a:lnSpc>
                <a:spcPts val="4720"/>
              </a:lnSpc>
            </a:pPr>
            <a:r>
              <a:rPr lang="zh-CN" altLang="en-US" sz="3600" b="1" dirty="0">
                <a:solidFill>
                  <a:schemeClr val="accent2">
                    <a:lumMod val="50000"/>
                  </a:schemeClr>
                </a:solidFill>
                <a:latin typeface="Heiti SC Medium" pitchFamily="2" charset="-128"/>
                <a:ea typeface="Heiti SC Medium" pitchFamily="2" charset="-128"/>
              </a:rPr>
              <a:t># learning rate is 0.1</a:t>
            </a:r>
            <a:endParaRPr lang="zh-CN" altLang="en-US" sz="3600" b="1" dirty="0">
              <a:solidFill>
                <a:schemeClr val="accent2">
                  <a:lumMod val="50000"/>
                </a:schemeClr>
              </a:solidFill>
              <a:latin typeface="Heiti SC Medium" pitchFamily="2" charset="-128"/>
              <a:ea typeface="Heiti SC Medium" pitchFamily="2" charset="-128"/>
            </a:endParaRPr>
          </a:p>
          <a:p>
            <a:pPr>
              <a:lnSpc>
                <a:spcPts val="4720"/>
              </a:lnSpc>
            </a:pPr>
            <a:r>
              <a:rPr lang="zh-CN" altLang="en-US" sz="3600" dirty="0">
                <a:latin typeface="Heiti SC Medium" pitchFamily="2" charset="-128"/>
                <a:ea typeface="Heiti SC Medium" pitchFamily="2" charset="-128"/>
              </a:rPr>
              <a:t>learning_rate = 0.1</a:t>
            </a:r>
            <a:endParaRPr lang="zh-CN" altLang="en-US" sz="3600" dirty="0">
              <a:latin typeface="Heiti SC Medium" pitchFamily="2" charset="-128"/>
              <a:ea typeface="Heiti SC Medium" pitchFamily="2" charset="-128"/>
            </a:endParaRPr>
          </a:p>
          <a:p>
            <a:pPr>
              <a:lnSpc>
                <a:spcPts val="4720"/>
              </a:lnSpc>
            </a:pPr>
            <a:r>
              <a:rPr lang="zh-CN" altLang="en-US" sz="3600" b="1" dirty="0">
                <a:solidFill>
                  <a:schemeClr val="accent2">
                    <a:lumMod val="50000"/>
                  </a:schemeClr>
                </a:solidFill>
                <a:latin typeface="Heiti SC Medium" pitchFamily="2" charset="-128"/>
                <a:ea typeface="Heiti SC Medium" pitchFamily="2" charset="-128"/>
              </a:rPr>
              <a:t># create instance of neural network</a:t>
            </a:r>
            <a:endParaRPr lang="zh-CN" altLang="en-US" sz="3600" b="1" dirty="0">
              <a:solidFill>
                <a:schemeClr val="accent2">
                  <a:lumMod val="50000"/>
                </a:schemeClr>
              </a:solidFill>
              <a:latin typeface="Heiti SC Medium" pitchFamily="2" charset="-128"/>
              <a:ea typeface="Heiti SC Medium" pitchFamily="2" charset="-128"/>
            </a:endParaRPr>
          </a:p>
          <a:p>
            <a:pPr>
              <a:lnSpc>
                <a:spcPts val="4720"/>
              </a:lnSpc>
            </a:pPr>
            <a:r>
              <a:rPr lang="zh-CN" altLang="en-US" sz="3600" dirty="0">
                <a:latin typeface="Heiti SC Medium" pitchFamily="2" charset="-128"/>
                <a:ea typeface="Heiti SC Medium" pitchFamily="2" charset="-128"/>
              </a:rPr>
              <a:t>n = neuralNetwork(input_nodes, hidden_nodes, output_nodes, learning_rate)</a:t>
            </a:r>
            <a:endParaRPr lang="zh-CN" altLang="en-US" sz="3600" dirty="0">
              <a:latin typeface="Heiti SC Medium" pitchFamily="2" charset="-128"/>
              <a:ea typeface="Heiti SC Medium" pitchFamily="2" charset="-128"/>
            </a:endParaRPr>
          </a:p>
          <a:p>
            <a:pPr>
              <a:lnSpc>
                <a:spcPts val="4720"/>
              </a:lnSpc>
            </a:pPr>
            <a:r>
              <a:rPr lang="zh-CN" altLang="en-US" sz="3600" dirty="0">
                <a:latin typeface="Heiti SC Medium" pitchFamily="2" charset="-128"/>
                <a:ea typeface="Heiti SC Medium" pitchFamily="2" charset="-128"/>
              </a:rPr>
              <a:t>print n.query([1.0, 0.5, 1.5])</a:t>
            </a:r>
            <a:endParaRPr lang="zh-CN" altLang="en-US" sz="3600" dirty="0">
              <a:latin typeface="Heiti SC Medium" pitchFamily="2" charset="-128"/>
              <a:ea typeface="Heiti SC Medium" pitchFamily="2" charset="-128"/>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941965"/>
          </a:xfrm>
          <a:prstGeom prst="rect">
            <a:avLst/>
          </a:prstGeom>
        </p:spPr>
        <p:txBody>
          <a:bodyPr wrap="square">
            <a:spAutoFit/>
          </a:bodyPr>
          <a:lstStyle/>
          <a:p>
            <a:pPr>
              <a:lnSpc>
                <a:spcPts val="4540"/>
              </a:lnSpc>
            </a:pPr>
            <a:r>
              <a:rPr lang="zh-CN" altLang="en-US" sz="3200" dirty="0">
                <a:latin typeface="Heiti SC Medium" pitchFamily="2" charset="-128"/>
                <a:ea typeface="Heiti SC Medium" pitchFamily="2" charset="-128"/>
              </a:rPr>
              <a:t>def train(self, inputs_list, targets_list):</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a:t>
            </a:r>
            <a:r>
              <a:rPr lang="zh-CN" altLang="en-US" sz="3200" b="1" dirty="0">
                <a:solidFill>
                  <a:schemeClr val="accent2">
                    <a:lumMod val="50000"/>
                  </a:schemeClr>
                </a:solidFill>
                <a:latin typeface="Heiti SC Medium" pitchFamily="2" charset="-128"/>
                <a:ea typeface="Heiti SC Medium" pitchFamily="2" charset="-128"/>
              </a:rPr>
              <a:t># convert inputs list to 2d array</a:t>
            </a:r>
            <a:endParaRPr lang="zh-CN" altLang="en-US" sz="3200" b="1" dirty="0">
              <a:solidFill>
                <a:schemeClr val="accent2">
                  <a:lumMod val="50000"/>
                </a:schemeClr>
              </a:solidFill>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inputs = numpy.array(inputs_list, ndmin=2).T</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targets = numpy.array(targets_list, ndmin=2).T</a:t>
            </a:r>
            <a:endParaRPr lang="zh-CN" altLang="en-US" sz="3200" dirty="0">
              <a:latin typeface="Heiti SC Medium" pitchFamily="2" charset="-128"/>
              <a:ea typeface="Heiti SC Medium" pitchFamily="2" charset="-128"/>
            </a:endParaRPr>
          </a:p>
          <a:p>
            <a:pPr>
              <a:lnSpc>
                <a:spcPts val="4540"/>
              </a:lnSpc>
            </a:pPr>
            <a:r>
              <a:rPr lang="zh-CN" altLang="en-US" sz="3200" b="1" dirty="0">
                <a:solidFill>
                  <a:schemeClr val="accent2">
                    <a:lumMod val="50000"/>
                  </a:schemeClr>
                </a:solidFill>
                <a:latin typeface="Heiti SC Medium" pitchFamily="2" charset="-128"/>
                <a:ea typeface="Heiti SC Medium" pitchFamily="2" charset="-128"/>
              </a:rPr>
              <a:t>    # calculate signals into hidden layer</a:t>
            </a:r>
            <a:endParaRPr lang="zh-CN" altLang="en-US" sz="3200" b="1" dirty="0">
              <a:solidFill>
                <a:schemeClr val="accent2">
                  <a:lumMod val="50000"/>
                </a:schemeClr>
              </a:solidFill>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hidden_inputs = numpy.dot(self.wih, inputs)</a:t>
            </a:r>
            <a:endParaRPr lang="zh-CN" altLang="en-US" sz="3200" dirty="0">
              <a:latin typeface="Heiti SC Medium" pitchFamily="2" charset="-128"/>
              <a:ea typeface="Heiti SC Medium" pitchFamily="2" charset="-128"/>
            </a:endParaRPr>
          </a:p>
          <a:p>
            <a:pPr>
              <a:lnSpc>
                <a:spcPts val="4540"/>
              </a:lnSpc>
            </a:pPr>
            <a:r>
              <a:rPr lang="zh-CN" altLang="en-US" sz="3200" b="1" dirty="0">
                <a:solidFill>
                  <a:schemeClr val="accent2">
                    <a:lumMod val="50000"/>
                  </a:schemeClr>
                </a:solidFill>
                <a:latin typeface="Heiti SC Medium" pitchFamily="2" charset="-128"/>
                <a:ea typeface="Heiti SC Medium" pitchFamily="2" charset="-128"/>
              </a:rPr>
              <a:t>    # calculate the signals emerging from hidden layer</a:t>
            </a:r>
            <a:endParaRPr lang="zh-CN" altLang="en-US" sz="3200" b="1" dirty="0">
              <a:solidFill>
                <a:schemeClr val="accent2">
                  <a:lumMod val="50000"/>
                </a:schemeClr>
              </a:solidFill>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hidden_outputs = self.activation_function(hidden_inputs)</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a:t>
            </a:r>
            <a:r>
              <a:rPr lang="zh-CN" altLang="en-US" sz="3200" b="1" dirty="0">
                <a:solidFill>
                  <a:schemeClr val="accent2">
                    <a:lumMod val="50000"/>
                  </a:schemeClr>
                </a:solidFill>
                <a:latin typeface="Heiti SC Medium" pitchFamily="2" charset="-128"/>
                <a:ea typeface="Heiti SC Medium" pitchFamily="2" charset="-128"/>
              </a:rPr>
              <a:t># calculate signals into final output layer</a:t>
            </a:r>
            <a:endParaRPr lang="zh-CN" altLang="en-US" sz="3200" b="1" dirty="0">
              <a:solidFill>
                <a:schemeClr val="accent2">
                  <a:lumMod val="50000"/>
                </a:schemeClr>
              </a:solidFill>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final_inputs = numpy.dot(self.who, hidden_outputs)</a:t>
            </a:r>
            <a:endParaRPr lang="zh-CN" altLang="en-US" sz="3200" dirty="0">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a:t>
            </a:r>
            <a:r>
              <a:rPr lang="zh-CN" altLang="en-US" sz="3200" b="1" dirty="0">
                <a:solidFill>
                  <a:schemeClr val="accent2">
                    <a:lumMod val="50000"/>
                  </a:schemeClr>
                </a:solidFill>
                <a:latin typeface="Heiti SC Medium" pitchFamily="2" charset="-128"/>
                <a:ea typeface="Heiti SC Medium" pitchFamily="2" charset="-128"/>
              </a:rPr>
              <a:t># calculate the signals emerging from final output layer</a:t>
            </a:r>
            <a:endParaRPr lang="zh-CN" altLang="en-US" sz="3200" b="1" dirty="0">
              <a:solidFill>
                <a:schemeClr val="accent2">
                  <a:lumMod val="50000"/>
                </a:schemeClr>
              </a:solidFill>
              <a:latin typeface="Heiti SC Medium" pitchFamily="2" charset="-128"/>
              <a:ea typeface="Heiti SC Medium" pitchFamily="2" charset="-128"/>
            </a:endParaRPr>
          </a:p>
          <a:p>
            <a:pPr>
              <a:lnSpc>
                <a:spcPts val="4540"/>
              </a:lnSpc>
            </a:pPr>
            <a:r>
              <a:rPr lang="zh-CN" altLang="en-US" sz="3200" dirty="0">
                <a:latin typeface="Heiti SC Medium" pitchFamily="2" charset="-128"/>
                <a:ea typeface="Heiti SC Medium" pitchFamily="2" charset="-128"/>
              </a:rPr>
              <a:t>    final_outputs = self.activation_function(final_inputs)</a:t>
            </a:r>
            <a:endParaRPr lang="zh-CN" altLang="en-US" sz="3200" dirty="0">
              <a:latin typeface="Heiti SC Medium" pitchFamily="2" charset="-128"/>
              <a:ea typeface="Heiti SC Medium" pitchFamily="2" charset="-128"/>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254" y="0"/>
            <a:ext cx="12025745" cy="6555641"/>
          </a:xfrm>
          <a:prstGeom prst="rect">
            <a:avLst/>
          </a:prstGeom>
        </p:spPr>
        <p:txBody>
          <a:bodyPr wrap="square">
            <a:spAutoFit/>
          </a:bodyPr>
          <a:lstStyle/>
          <a:p>
            <a:r>
              <a:rPr lang="zh-CN" altLang="en-US" sz="2800" b="1" dirty="0">
                <a:solidFill>
                  <a:schemeClr val="accent2">
                    <a:lumMod val="50000"/>
                  </a:schemeClr>
                </a:solidFill>
                <a:latin typeface="Heiti SC Medium" pitchFamily="2" charset="-128"/>
                <a:ea typeface="Heiti SC Medium" pitchFamily="2" charset="-128"/>
              </a:rPr>
              <a:t># output layer error is the (target actual)</a:t>
            </a:r>
            <a:endParaRPr lang="zh-CN" altLang="en-US" sz="28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output_errors = targets - final_outputs</a:t>
            </a:r>
            <a:endParaRPr lang="zh-CN" altLang="en-US" sz="3200" dirty="0">
              <a:latin typeface="Heiti SC Medium" pitchFamily="2" charset="-128"/>
              <a:ea typeface="Heiti SC Medium" pitchFamily="2" charset="-128"/>
            </a:endParaRPr>
          </a:p>
          <a:p>
            <a:r>
              <a:rPr lang="zh-CN" altLang="en-US" sz="2800" b="1" dirty="0">
                <a:solidFill>
                  <a:schemeClr val="accent2">
                    <a:lumMod val="50000"/>
                  </a:schemeClr>
                </a:solidFill>
                <a:latin typeface="Heiti SC Medium" pitchFamily="2" charset="-128"/>
                <a:ea typeface="Heiti SC Medium" pitchFamily="2" charset="-128"/>
              </a:rPr>
              <a:t># hidden layer error is the output_errors, split by weights, </a:t>
            </a:r>
            <a:r>
              <a:rPr lang="en-US" altLang="zh-CN" sz="2800" b="1" dirty="0">
                <a:solidFill>
                  <a:schemeClr val="accent2">
                    <a:lumMod val="50000"/>
                  </a:schemeClr>
                </a:solidFill>
                <a:latin typeface="Heiti SC Medium" pitchFamily="2" charset="-128"/>
                <a:ea typeface="Heiti SC Medium" pitchFamily="2" charset="-128"/>
              </a:rPr>
              <a:t>#</a:t>
            </a:r>
            <a:r>
              <a:rPr lang="zh-CN" altLang="en-US" sz="2800" b="1" dirty="0">
                <a:solidFill>
                  <a:schemeClr val="accent2">
                    <a:lumMod val="50000"/>
                  </a:schemeClr>
                </a:solidFill>
                <a:latin typeface="Heiti SC Medium" pitchFamily="2" charset="-128"/>
                <a:ea typeface="Heiti SC Medium" pitchFamily="2" charset="-128"/>
              </a:rPr>
              <a:t>recombined at hidden nodes</a:t>
            </a:r>
            <a:endParaRPr lang="zh-CN" altLang="en-US" sz="28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hidden_errors = numpy.dot(self.who.T, output_errors)</a:t>
            </a:r>
            <a:endParaRPr lang="zh-CN" altLang="en-US" sz="3200" dirty="0">
              <a:latin typeface="Heiti SC Medium" pitchFamily="2" charset="-128"/>
              <a:ea typeface="Heiti SC Medium" pitchFamily="2" charset="-128"/>
            </a:endParaRPr>
          </a:p>
          <a:p>
            <a:r>
              <a:rPr lang="zh-CN" altLang="en-US" sz="2800" b="1" dirty="0">
                <a:solidFill>
                  <a:schemeClr val="accent2">
                    <a:lumMod val="50000"/>
                  </a:schemeClr>
                </a:solidFill>
                <a:latin typeface="Heiti SC Medium" pitchFamily="2" charset="-128"/>
                <a:ea typeface="Heiti SC Medium" pitchFamily="2" charset="-128"/>
              </a:rPr>
              <a:t># update the weights for the links between the hidden </a:t>
            </a:r>
            <a:endParaRPr lang="en-US" altLang="zh-CN" sz="2800" b="1" dirty="0">
              <a:solidFill>
                <a:schemeClr val="accent2">
                  <a:lumMod val="50000"/>
                </a:schemeClr>
              </a:solidFill>
              <a:latin typeface="Heiti SC Medium" pitchFamily="2" charset="-128"/>
              <a:ea typeface="Heiti SC Medium" pitchFamily="2" charset="-128"/>
            </a:endParaRPr>
          </a:p>
          <a:p>
            <a:r>
              <a:rPr lang="en-US" altLang="zh-CN" sz="2800" b="1" dirty="0">
                <a:solidFill>
                  <a:schemeClr val="accent2">
                    <a:lumMod val="50000"/>
                  </a:schemeClr>
                </a:solidFill>
                <a:latin typeface="Heiti SC Medium" pitchFamily="2" charset="-128"/>
                <a:ea typeface="Heiti SC Medium" pitchFamily="2" charset="-128"/>
              </a:rPr>
              <a:t>#</a:t>
            </a:r>
            <a:r>
              <a:rPr lang="zh-CN" altLang="en-US" sz="2800" b="1" dirty="0">
                <a:solidFill>
                  <a:schemeClr val="accent2">
                    <a:lumMod val="50000"/>
                  </a:schemeClr>
                </a:solidFill>
                <a:latin typeface="Heiti SC Medium" pitchFamily="2" charset="-128"/>
                <a:ea typeface="Heiti SC Medium" pitchFamily="2" charset="-128"/>
              </a:rPr>
              <a:t>and output layers</a:t>
            </a:r>
            <a:endParaRPr lang="zh-CN" altLang="en-US" sz="28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self.who += self.lr * numpy.dot((output_errors * final_outputs * (1.0 - final_outputs)), numpy.transpose(hidden_outputs))</a:t>
            </a:r>
            <a:endParaRPr lang="zh-CN" altLang="en-US" sz="3200" dirty="0">
              <a:latin typeface="Heiti SC Medium" pitchFamily="2" charset="-128"/>
              <a:ea typeface="Heiti SC Medium" pitchFamily="2" charset="-128"/>
            </a:endParaRPr>
          </a:p>
          <a:p>
            <a:r>
              <a:rPr lang="zh-CN" altLang="en-US" sz="2800" b="1" dirty="0">
                <a:solidFill>
                  <a:schemeClr val="accent2">
                    <a:lumMod val="50000"/>
                  </a:schemeClr>
                </a:solidFill>
                <a:latin typeface="Heiti SC Medium" pitchFamily="2" charset="-128"/>
                <a:ea typeface="Heiti SC Medium" pitchFamily="2" charset="-128"/>
              </a:rPr>
              <a:t># update the weights for the links between the input and </a:t>
            </a:r>
            <a:endParaRPr lang="en-US" altLang="zh-CN" sz="2800" b="1" dirty="0">
              <a:solidFill>
                <a:schemeClr val="accent2">
                  <a:lumMod val="50000"/>
                </a:schemeClr>
              </a:solidFill>
              <a:latin typeface="Heiti SC Medium" pitchFamily="2" charset="-128"/>
              <a:ea typeface="Heiti SC Medium" pitchFamily="2" charset="-128"/>
            </a:endParaRPr>
          </a:p>
          <a:p>
            <a:r>
              <a:rPr lang="en-US" altLang="zh-CN" sz="2800" b="1" dirty="0">
                <a:solidFill>
                  <a:schemeClr val="accent2">
                    <a:lumMod val="50000"/>
                  </a:schemeClr>
                </a:solidFill>
                <a:latin typeface="Heiti SC Medium" pitchFamily="2" charset="-128"/>
                <a:ea typeface="Heiti SC Medium" pitchFamily="2" charset="-128"/>
              </a:rPr>
              <a:t>#</a:t>
            </a:r>
            <a:r>
              <a:rPr lang="zh-CN" altLang="en-US" sz="2800" b="1" dirty="0">
                <a:solidFill>
                  <a:schemeClr val="accent2">
                    <a:lumMod val="50000"/>
                  </a:schemeClr>
                </a:solidFill>
                <a:latin typeface="Heiti SC Medium" pitchFamily="2" charset="-128"/>
                <a:ea typeface="Heiti SC Medium" pitchFamily="2" charset="-128"/>
              </a:rPr>
              <a:t>hidden layers</a:t>
            </a:r>
            <a:endParaRPr lang="zh-CN" altLang="en-US" sz="2800" b="1" dirty="0">
              <a:solidFill>
                <a:schemeClr val="accent2">
                  <a:lumMod val="50000"/>
                </a:schemeClr>
              </a:solidFill>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self.wih += self.lr * numpy.dot((hidden_errors * hidden_outputs * (1.0 - hidden_outputs)), </a:t>
            </a:r>
            <a:endParaRPr lang="zh-CN" altLang="en-US" sz="3200" dirty="0">
              <a:latin typeface="Heiti SC Medium" pitchFamily="2" charset="-128"/>
              <a:ea typeface="Heiti SC Medium" pitchFamily="2" charset="-128"/>
            </a:endParaRPr>
          </a:p>
          <a:p>
            <a:r>
              <a:rPr lang="zh-CN" altLang="en-US" sz="3200" dirty="0">
                <a:latin typeface="Heiti SC Medium" pitchFamily="2" charset="-128"/>
                <a:ea typeface="Heiti SC Medium" pitchFamily="2" charset="-128"/>
              </a:rPr>
              <a:t>                                                                    numpy.transpose(inputs))</a:t>
            </a:r>
            <a:endParaRPr lang="zh-CN" altLang="en-US" sz="3200" dirty="0">
              <a:latin typeface="Heiti SC Medium" pitchFamily="2" charset="-128"/>
              <a:ea typeface="Heiti SC Medium" pitchFamily="2" charset="-128"/>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5718"/>
            <a:ext cx="7055708" cy="523220"/>
          </a:xfrm>
          <a:prstGeom prst="rect">
            <a:avLst/>
          </a:prstGeom>
        </p:spPr>
        <p:txBody>
          <a:bodyPr wrap="square">
            <a:spAutoFit/>
          </a:bodyPr>
          <a:lstStyle/>
          <a:p>
            <a:r>
              <a:rPr lang="zh-CN" altLang="en-US" sz="2800" dirty="0">
                <a:solidFill>
                  <a:srgbClr val="0091DB"/>
                </a:solidFill>
                <a:latin typeface="Heiti SC Medium" pitchFamily="2" charset="-128"/>
                <a:ea typeface="Heiti SC Medium" pitchFamily="2" charset="-128"/>
              </a:rPr>
              <a:t>让神经网络工作：手写数字的数据集</a:t>
            </a:r>
            <a:r>
              <a:rPr lang="en-US" altLang="zh-CN" sz="2800" dirty="0">
                <a:solidFill>
                  <a:srgbClr val="0091DB"/>
                </a:solidFill>
                <a:latin typeface="Arial Rounded MT Bold" panose="020F0704030504030204" pitchFamily="34" charset="0"/>
                <a:ea typeface="Heiti SC Medium" pitchFamily="2" charset="-128"/>
              </a:rPr>
              <a:t>MNIST</a:t>
            </a:r>
            <a:r>
              <a:rPr lang="en-US" altLang="zh-CN" sz="2800" dirty="0">
                <a:solidFill>
                  <a:srgbClr val="0091DB"/>
                </a:solidFill>
                <a:latin typeface="Heiti SC Medium" pitchFamily="2" charset="-128"/>
                <a:ea typeface="Heiti SC Medium" pitchFamily="2" charset="-128"/>
              </a:rPr>
              <a:t> </a:t>
            </a:r>
            <a:endParaRPr lang="en-US" altLang="zh-CN" sz="2800" dirty="0">
              <a:solidFill>
                <a:srgbClr val="0091DB"/>
              </a:solidFill>
              <a:latin typeface="Heiti SC Medium" pitchFamily="2" charset="-128"/>
              <a:ea typeface="Heiti SC Medium" pitchFamily="2" charset="-128"/>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91072" y="628938"/>
            <a:ext cx="4025900" cy="37211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31" y="4561359"/>
            <a:ext cx="11380529" cy="166770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778" y="1841157"/>
            <a:ext cx="11957222" cy="2597493"/>
          </a:xfrm>
          <a:prstGeom prst="rect">
            <a:avLst/>
          </a:prstGeom>
        </p:spPr>
      </p:pic>
      <p:sp>
        <p:nvSpPr>
          <p:cNvPr id="5" name="文本框 4"/>
          <p:cNvSpPr txBox="1"/>
          <p:nvPr/>
        </p:nvSpPr>
        <p:spPr>
          <a:xfrm>
            <a:off x="1025610" y="321276"/>
            <a:ext cx="8798011" cy="1133259"/>
          </a:xfrm>
          <a:prstGeom prst="rect">
            <a:avLst/>
          </a:prstGeom>
          <a:noFill/>
        </p:spPr>
        <p:txBody>
          <a:bodyPr wrap="square" rtlCol="0">
            <a:spAutoFit/>
          </a:bodyPr>
          <a:lstStyle/>
          <a:p>
            <a:pPr>
              <a:lnSpc>
                <a:spcPct val="150000"/>
              </a:lnSpc>
            </a:pPr>
            <a:r>
              <a:rPr kumimoji="1" lang="en-US" altLang="zh-CN" sz="2400" dirty="0"/>
              <a:t>MNIST</a:t>
            </a:r>
            <a:r>
              <a:rPr kumimoji="1" lang="zh-CN" altLang="en-US" sz="2400" dirty="0"/>
              <a:t>数据集中有</a:t>
            </a:r>
            <a:r>
              <a:rPr kumimoji="1" lang="en-US" altLang="zh-CN" sz="2400" dirty="0"/>
              <a:t>10</a:t>
            </a:r>
            <a:r>
              <a:rPr kumimoji="1" lang="zh-CN" altLang="en-US" sz="2400" dirty="0"/>
              <a:t>条测试数据：</a:t>
            </a:r>
            <a:r>
              <a:rPr kumimoji="1" lang="en-US" altLang="zh-CN" sz="2400" dirty="0"/>
              <a:t>mnist_test_10.csv</a:t>
            </a:r>
            <a:endParaRPr kumimoji="1" lang="en-US" altLang="zh-CN" sz="2400" dirty="0"/>
          </a:p>
          <a:p>
            <a:pPr>
              <a:lnSpc>
                <a:spcPct val="150000"/>
              </a:lnSpc>
            </a:pPr>
            <a:r>
              <a:rPr kumimoji="1" lang="en-US" altLang="zh-CN" sz="2400" dirty="0"/>
              <a:t>                 </a:t>
            </a:r>
            <a:r>
              <a:rPr kumimoji="1" lang="zh-CN" altLang="en-US" sz="2400" dirty="0"/>
              <a:t>有</a:t>
            </a:r>
            <a:r>
              <a:rPr kumimoji="1" lang="en-US" altLang="zh-CN" sz="2400" dirty="0"/>
              <a:t>100</a:t>
            </a:r>
            <a:r>
              <a:rPr kumimoji="1" lang="zh-CN" altLang="en-US" sz="2400" dirty="0"/>
              <a:t>条训练数据：</a:t>
            </a:r>
            <a:r>
              <a:rPr kumimoji="1" lang="en-US" altLang="zh-CN" sz="2400" dirty="0"/>
              <a:t>mnist_train_100.csv</a:t>
            </a:r>
            <a:endParaRPr kumimoji="1" lang="zh-CN" altLang="en-US" sz="2400" dirty="0"/>
          </a:p>
        </p:txBody>
      </p:sp>
      <p:sp>
        <p:nvSpPr>
          <p:cNvPr id="6" name="文本框 5"/>
          <p:cNvSpPr txBox="1"/>
          <p:nvPr/>
        </p:nvSpPr>
        <p:spPr>
          <a:xfrm>
            <a:off x="86497" y="4518898"/>
            <a:ext cx="12105503" cy="1754326"/>
          </a:xfrm>
          <a:prstGeom prst="rect">
            <a:avLst/>
          </a:prstGeom>
          <a:noFill/>
        </p:spPr>
        <p:txBody>
          <a:bodyPr wrap="square" rtlCol="0">
            <a:spAutoFit/>
          </a:bodyPr>
          <a:lstStyle/>
          <a:p>
            <a:r>
              <a:rPr kumimoji="1" lang="en-US" altLang="zh-CN" dirty="0"/>
              <a:t>﻿</a:t>
            </a:r>
            <a:r>
              <a:rPr kumimoji="1" lang="en-US" altLang="zh-CN" sz="3000" dirty="0" err="1"/>
              <a:t>data_file</a:t>
            </a:r>
            <a:r>
              <a:rPr kumimoji="1" lang="en-US" altLang="zh-CN" sz="3000" dirty="0"/>
              <a:t> = open("</a:t>
            </a:r>
            <a:r>
              <a:rPr kumimoji="1" lang="en-US" altLang="zh-CN" sz="3000" dirty="0" err="1"/>
              <a:t>mnist_dataset</a:t>
            </a:r>
            <a:r>
              <a:rPr kumimoji="1" lang="en-US" altLang="zh-CN" sz="3000" dirty="0"/>
              <a:t>/mnist_train_100.csv", 'r')</a:t>
            </a:r>
            <a:endParaRPr kumimoji="1" lang="en-US" altLang="zh-CN" sz="3000" dirty="0"/>
          </a:p>
          <a:p>
            <a:r>
              <a:rPr kumimoji="1" lang="en-US" altLang="zh-CN" sz="3000" dirty="0" err="1"/>
              <a:t>data_list</a:t>
            </a:r>
            <a:r>
              <a:rPr kumimoji="1" lang="en-US" altLang="zh-CN" sz="3000" dirty="0"/>
              <a:t> = </a:t>
            </a:r>
            <a:r>
              <a:rPr kumimoji="1" lang="en-US" altLang="zh-CN" sz="3000" dirty="0" err="1"/>
              <a:t>data_file.readlines</a:t>
            </a:r>
            <a:r>
              <a:rPr kumimoji="1" lang="en-US" altLang="zh-CN" sz="3000" dirty="0"/>
              <a:t>()</a:t>
            </a:r>
            <a:endParaRPr kumimoji="1" lang="en-US" altLang="zh-CN" sz="3000" dirty="0"/>
          </a:p>
          <a:p>
            <a:r>
              <a:rPr kumimoji="1" lang="en-US" altLang="zh-CN" sz="3000" dirty="0" err="1"/>
              <a:t>data_file.close</a:t>
            </a:r>
            <a:r>
              <a:rPr kumimoji="1" lang="en-US" altLang="zh-CN" sz="3000" dirty="0"/>
              <a:t>()</a:t>
            </a:r>
            <a:endParaRPr kumimoji="1" lang="en-US" altLang="zh-CN" sz="3000" dirty="0"/>
          </a:p>
          <a:p>
            <a:endParaRPr kumimoji="1"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566" y="543695"/>
            <a:ext cx="12068433" cy="5325763"/>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8919" y="296562"/>
            <a:ext cx="11652422" cy="2585323"/>
          </a:xfrm>
          <a:prstGeom prst="rect">
            <a:avLst/>
          </a:prstGeom>
          <a:noFill/>
        </p:spPr>
        <p:txBody>
          <a:bodyPr wrap="square" rtlCol="0">
            <a:spAutoFit/>
          </a:bodyPr>
          <a:lstStyle/>
          <a:p>
            <a:pPr>
              <a:lnSpc>
                <a:spcPct val="150000"/>
              </a:lnSpc>
            </a:pPr>
            <a:r>
              <a:rPr kumimoji="1" lang="en-US" altLang="zh-CN" dirty="0"/>
              <a:t>﻿</a:t>
            </a:r>
            <a:r>
              <a:rPr kumimoji="1" lang="en-US" altLang="zh-CN" sz="2400" dirty="0" err="1"/>
              <a:t>all_values</a:t>
            </a:r>
            <a:r>
              <a:rPr kumimoji="1" lang="en-US" altLang="zh-CN" sz="2400" dirty="0"/>
              <a:t> = </a:t>
            </a:r>
            <a:r>
              <a:rPr kumimoji="1" lang="en-US" altLang="zh-CN" sz="2400" dirty="0" err="1"/>
              <a:t>data_list</a:t>
            </a:r>
            <a:r>
              <a:rPr kumimoji="1" lang="en-US" altLang="zh-CN" sz="2400" dirty="0"/>
              <a:t>[1].split(',')</a:t>
            </a:r>
            <a:endParaRPr kumimoji="1" lang="en-US" altLang="zh-CN" sz="2400" dirty="0"/>
          </a:p>
          <a:p>
            <a:pPr>
              <a:lnSpc>
                <a:spcPct val="150000"/>
              </a:lnSpc>
            </a:pPr>
            <a:r>
              <a:rPr kumimoji="1" lang="en-US" altLang="zh-CN" sz="2400" dirty="0" err="1"/>
              <a:t>image_array</a:t>
            </a:r>
            <a:r>
              <a:rPr kumimoji="1" lang="en-US" altLang="zh-CN" sz="2400" dirty="0"/>
              <a:t> = </a:t>
            </a:r>
            <a:r>
              <a:rPr kumimoji="1" lang="en-US" altLang="zh-CN" sz="2400" dirty="0" err="1"/>
              <a:t>numpy.asfarray</a:t>
            </a:r>
            <a:r>
              <a:rPr kumimoji="1" lang="en-US" altLang="zh-CN" sz="2400" dirty="0"/>
              <a:t>(</a:t>
            </a:r>
            <a:r>
              <a:rPr kumimoji="1" lang="en-US" altLang="zh-CN" sz="2400" dirty="0" err="1"/>
              <a:t>all_values</a:t>
            </a:r>
            <a:r>
              <a:rPr kumimoji="1" lang="en-US" altLang="zh-CN" sz="2400" dirty="0"/>
              <a:t>[1:]).reshape((28,28))</a:t>
            </a:r>
            <a:endParaRPr kumimoji="1" lang="en-US" altLang="zh-CN" sz="2400" dirty="0"/>
          </a:p>
          <a:p>
            <a:pPr>
              <a:lnSpc>
                <a:spcPct val="150000"/>
              </a:lnSpc>
            </a:pPr>
            <a:r>
              <a:rPr kumimoji="1" lang="en-US" altLang="zh-CN" sz="2400" dirty="0" err="1"/>
              <a:t>matplotlib.pyplot.imshow</a:t>
            </a:r>
            <a:r>
              <a:rPr kumimoji="1" lang="en-US" altLang="zh-CN" sz="2400" dirty="0"/>
              <a:t>(</a:t>
            </a:r>
            <a:r>
              <a:rPr kumimoji="1" lang="en-US" altLang="zh-CN" sz="2400" dirty="0" err="1"/>
              <a:t>image_array</a:t>
            </a:r>
            <a:r>
              <a:rPr kumimoji="1" lang="en-US" altLang="zh-CN" sz="2400" dirty="0"/>
              <a:t>, </a:t>
            </a:r>
            <a:r>
              <a:rPr kumimoji="1" lang="en-US" altLang="zh-CN" sz="2400" dirty="0" err="1"/>
              <a:t>cmap</a:t>
            </a:r>
            <a:r>
              <a:rPr kumimoji="1" lang="en-US" altLang="zh-CN" sz="2400" dirty="0"/>
              <a:t>='Greys', interpolation='None')</a:t>
            </a:r>
            <a:endParaRPr kumimoji="1" lang="en-US" altLang="zh-CN" sz="2400" dirty="0"/>
          </a:p>
          <a:p>
            <a:endParaRPr kumimoji="1"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05499" y="3212070"/>
            <a:ext cx="3467100" cy="32512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7708" y="135924"/>
            <a:ext cx="3486852" cy="523220"/>
          </a:xfrm>
          <a:prstGeom prst="rect">
            <a:avLst/>
          </a:prstGeom>
          <a:noFill/>
        </p:spPr>
        <p:txBody>
          <a:bodyPr wrap="none" rtlCol="0">
            <a:spAutoFit/>
          </a:bodyPr>
          <a:lstStyle/>
          <a:p>
            <a:r>
              <a:rPr kumimoji="1" lang="zh-CN" altLang="en-US" sz="2800" b="1" dirty="0">
                <a:latin typeface="Heiti SC Medium" pitchFamily="2" charset="-128"/>
                <a:ea typeface="Heiti SC Medium" pitchFamily="2" charset="-128"/>
              </a:rPr>
              <a:t>准备</a:t>
            </a:r>
            <a:r>
              <a:rPr kumimoji="1" lang="en-US" altLang="zh-CN" sz="2800" b="1" dirty="0">
                <a:latin typeface="Arial Rounded MT Bold" panose="020F0704030504030204" pitchFamily="34" charset="0"/>
                <a:ea typeface="Heiti SC Medium" pitchFamily="2" charset="-128"/>
              </a:rPr>
              <a:t>MNIST</a:t>
            </a:r>
            <a:r>
              <a:rPr kumimoji="1" lang="zh-CN" altLang="en-US" sz="2800" b="1" dirty="0">
                <a:latin typeface="Heiti SC Medium" pitchFamily="2" charset="-128"/>
                <a:ea typeface="Heiti SC Medium" pitchFamily="2" charset="-128"/>
              </a:rPr>
              <a:t>训练数据</a:t>
            </a:r>
            <a:endParaRPr kumimoji="1" lang="zh-CN" altLang="en-US" sz="2800" b="1" dirty="0">
              <a:latin typeface="Heiti SC Medium" pitchFamily="2" charset="-128"/>
              <a:ea typeface="Heiti SC Medium" pitchFamily="2" charset="-128"/>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708" y="766119"/>
            <a:ext cx="11788346" cy="5362832"/>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199" y="556054"/>
            <a:ext cx="11380573" cy="542461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5481" y="628650"/>
            <a:ext cx="10911016" cy="5600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43933" y="0"/>
            <a:ext cx="7557155" cy="6858000"/>
          </a:xfrm>
          <a:prstGeom prst="rect">
            <a:avLst/>
          </a:prstGeom>
        </p:spPr>
      </p:pic>
      <p:sp>
        <p:nvSpPr>
          <p:cNvPr id="3" name="文本框 2"/>
          <p:cNvSpPr txBox="1"/>
          <p:nvPr/>
        </p:nvSpPr>
        <p:spPr>
          <a:xfrm rot="10800000" flipH="1" flipV="1">
            <a:off x="190912" y="958299"/>
            <a:ext cx="3505555" cy="4524315"/>
          </a:xfrm>
          <a:prstGeom prst="rect">
            <a:avLst/>
          </a:prstGeom>
          <a:noFill/>
        </p:spPr>
        <p:txBody>
          <a:bodyPr wrap="square" rtlCol="0">
            <a:spAutoFit/>
          </a:bodyPr>
          <a:lstStyle/>
          <a:p>
            <a:r>
              <a:rPr lang="zh-CN" altLang="en-US" sz="3600" b="1" dirty="0">
                <a:solidFill>
                  <a:srgbClr val="C00000"/>
                </a:solidFill>
                <a:latin typeface="宋体" panose="02010600030101010101" pitchFamily="2" charset="-122"/>
                <a:ea typeface="宋体" panose="02010600030101010101" pitchFamily="2" charset="-122"/>
              </a:rPr>
              <a:t>如何调整节点之间的连接强度？</a:t>
            </a:r>
            <a:r>
              <a:rPr lang="zh-CN" altLang="en-US" sz="3600" b="1" dirty="0">
                <a:latin typeface="宋体" panose="02010600030101010101" pitchFamily="2" charset="-122"/>
                <a:ea typeface="宋体" panose="02010600030101010101" pitchFamily="2" charset="-122"/>
              </a:rPr>
              <a:t>如右图，在每个连接上显示了相关的权重，较小的权重将弱化信号，而较大的权重将放大信号。</a:t>
            </a:r>
            <a:endParaRPr lang="zh-CN" altLang="en-US" sz="3600" b="1" dirty="0">
              <a:latin typeface="宋体" panose="02010600030101010101" pitchFamily="2" charset="-122"/>
              <a:ea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492" y="2292179"/>
            <a:ext cx="11751276" cy="14732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16" y="299309"/>
            <a:ext cx="11504141" cy="11684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92" y="4216743"/>
            <a:ext cx="11751276" cy="20574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1848" y="0"/>
            <a:ext cx="2807206" cy="523220"/>
          </a:xfrm>
          <a:prstGeom prst="rect">
            <a:avLst/>
          </a:prstGeom>
          <a:noFill/>
        </p:spPr>
        <p:txBody>
          <a:bodyPr wrap="square" rtlCol="0">
            <a:spAutoFit/>
          </a:bodyPr>
          <a:lstStyle/>
          <a:p>
            <a:r>
              <a:rPr kumimoji="1" lang="zh-CN" altLang="en-US" sz="2800" b="1" dirty="0">
                <a:solidFill>
                  <a:srgbClr val="7030A0"/>
                </a:solidFill>
                <a:latin typeface="Heiti SC Medium" pitchFamily="2" charset="-128"/>
                <a:ea typeface="Heiti SC Medium" pitchFamily="2" charset="-128"/>
              </a:rPr>
              <a:t>测试网络</a:t>
            </a:r>
            <a:endParaRPr kumimoji="1" lang="zh-CN" altLang="en-US" sz="2800" b="1" dirty="0">
              <a:solidFill>
                <a:srgbClr val="7030A0"/>
              </a:solidFill>
              <a:latin typeface="Heiti SC Medium" pitchFamily="2" charset="-128"/>
              <a:ea typeface="Heiti SC Medium" pitchFamily="2" charset="-128"/>
            </a:endParaRPr>
          </a:p>
        </p:txBody>
      </p:sp>
      <p:sp>
        <p:nvSpPr>
          <p:cNvPr id="3" name="矩形 2"/>
          <p:cNvSpPr/>
          <p:nvPr/>
        </p:nvSpPr>
        <p:spPr>
          <a:xfrm>
            <a:off x="160639" y="751344"/>
            <a:ext cx="12031362" cy="5105372"/>
          </a:xfrm>
          <a:prstGeom prst="rect">
            <a:avLst/>
          </a:prstGeom>
        </p:spPr>
        <p:txBody>
          <a:bodyPr wrap="square">
            <a:spAutoFit/>
          </a:bodyPr>
          <a:lstStyle/>
          <a:p>
            <a:pPr>
              <a:lnSpc>
                <a:spcPct val="150000"/>
              </a:lnSpc>
            </a:pPr>
            <a:r>
              <a:rPr lang="zh-CN" altLang="en-US" sz="2200" dirty="0">
                <a:latin typeface="Arial Rounded MT Bold" panose="020F0704030504030204" pitchFamily="34" charset="0"/>
              </a:rPr>
              <a:t>data_file = open("mnist_dataset/mnist_test_10.csv", 'r')</a:t>
            </a:r>
            <a:endParaRPr lang="zh-CN" altLang="en-US" sz="2200" dirty="0">
              <a:latin typeface="Arial Rounded MT Bold" panose="020F0704030504030204" pitchFamily="34" charset="0"/>
            </a:endParaRPr>
          </a:p>
          <a:p>
            <a:pPr>
              <a:lnSpc>
                <a:spcPct val="150000"/>
              </a:lnSpc>
            </a:pPr>
            <a:r>
              <a:rPr lang="zh-CN" altLang="en-US" sz="2200" dirty="0">
                <a:latin typeface="Arial Rounded MT Bold" panose="020F0704030504030204" pitchFamily="34" charset="0"/>
              </a:rPr>
              <a:t>data_list = data_file.readlines()</a:t>
            </a:r>
            <a:endParaRPr lang="zh-CN" altLang="en-US" sz="2200" dirty="0">
              <a:latin typeface="Arial Rounded MT Bold" panose="020F0704030504030204" pitchFamily="34" charset="0"/>
            </a:endParaRPr>
          </a:p>
          <a:p>
            <a:pPr>
              <a:lnSpc>
                <a:spcPct val="150000"/>
              </a:lnSpc>
            </a:pPr>
            <a:r>
              <a:rPr lang="zh-CN" altLang="en-US" sz="2200" dirty="0">
                <a:latin typeface="Arial Rounded MT Bold" panose="020F0704030504030204" pitchFamily="34" charset="0"/>
              </a:rPr>
              <a:t>data_file.close()</a:t>
            </a:r>
            <a:endParaRPr lang="zh-CN" altLang="en-US" sz="2200" dirty="0">
              <a:latin typeface="Arial Rounded MT Bold" panose="020F0704030504030204" pitchFamily="34" charset="0"/>
            </a:endParaRPr>
          </a:p>
          <a:p>
            <a:pPr>
              <a:lnSpc>
                <a:spcPct val="150000"/>
              </a:lnSpc>
            </a:pPr>
            <a:r>
              <a:rPr lang="zh-CN" altLang="en-US" sz="2200" dirty="0">
                <a:latin typeface="Arial Rounded MT Bold" panose="020F0704030504030204" pitchFamily="34" charset="0"/>
              </a:rPr>
              <a:t># take the data from a record, rearrange it into a 28*28 array and plot it as an image</a:t>
            </a:r>
            <a:endParaRPr lang="zh-CN" altLang="en-US" sz="2200" dirty="0">
              <a:latin typeface="Arial Rounded MT Bold" panose="020F0704030504030204" pitchFamily="34" charset="0"/>
            </a:endParaRPr>
          </a:p>
          <a:p>
            <a:pPr>
              <a:lnSpc>
                <a:spcPct val="150000"/>
              </a:lnSpc>
            </a:pPr>
            <a:r>
              <a:rPr lang="zh-CN" altLang="en-US" sz="2200" dirty="0">
                <a:latin typeface="Arial Rounded MT Bold" panose="020F0704030504030204" pitchFamily="34" charset="0"/>
              </a:rPr>
              <a:t>all_values = data_list[0].split(',')</a:t>
            </a:r>
            <a:endParaRPr lang="zh-CN" altLang="en-US" sz="2200" dirty="0">
              <a:latin typeface="Arial Rounded MT Bold" panose="020F0704030504030204" pitchFamily="34" charset="0"/>
            </a:endParaRPr>
          </a:p>
          <a:p>
            <a:pPr>
              <a:lnSpc>
                <a:spcPct val="150000"/>
              </a:lnSpc>
            </a:pPr>
            <a:r>
              <a:rPr lang="zh-CN" altLang="en-US" sz="2200" dirty="0">
                <a:latin typeface="Arial Rounded MT Bold" panose="020F0704030504030204" pitchFamily="34" charset="0"/>
              </a:rPr>
              <a:t>print(all_values[0])</a:t>
            </a:r>
            <a:endParaRPr lang="zh-CN" altLang="en-US" sz="2200" dirty="0">
              <a:latin typeface="Arial Rounded MT Bold" panose="020F0704030504030204" pitchFamily="34" charset="0"/>
            </a:endParaRPr>
          </a:p>
          <a:p>
            <a:pPr>
              <a:lnSpc>
                <a:spcPct val="150000"/>
              </a:lnSpc>
            </a:pPr>
            <a:r>
              <a:rPr lang="zh-CN" altLang="en-US" sz="2200" dirty="0">
                <a:latin typeface="Arial Rounded MT Bold" panose="020F0704030504030204" pitchFamily="34" charset="0"/>
              </a:rPr>
              <a:t>image_array = numpy.asfarray(all_values[1:]).reshape((28,28))</a:t>
            </a:r>
            <a:endParaRPr lang="zh-CN" altLang="en-US" sz="2200" dirty="0">
              <a:latin typeface="Arial Rounded MT Bold" panose="020F0704030504030204" pitchFamily="34" charset="0"/>
            </a:endParaRPr>
          </a:p>
          <a:p>
            <a:pPr>
              <a:lnSpc>
                <a:spcPct val="150000"/>
              </a:lnSpc>
            </a:pPr>
            <a:r>
              <a:rPr lang="zh-CN" altLang="en-US" sz="2200" dirty="0">
                <a:latin typeface="Arial Rounded MT Bold" panose="020F0704030504030204" pitchFamily="34" charset="0"/>
              </a:rPr>
              <a:t>matplotlib.pyplot.imshow(image_array, cmap='Greys', interpolation='None')</a:t>
            </a:r>
            <a:endParaRPr lang="zh-CN" altLang="en-US" sz="2200" dirty="0">
              <a:latin typeface="Arial Rounded MT Bold" panose="020F0704030504030204" pitchFamily="34" charset="0"/>
            </a:endParaRPr>
          </a:p>
          <a:p>
            <a:pPr>
              <a:lnSpc>
                <a:spcPct val="150000"/>
              </a:lnSpc>
            </a:pPr>
            <a:r>
              <a:rPr lang="zh-CN" altLang="en-US" sz="2200" dirty="0">
                <a:latin typeface="Arial Rounded MT Bold" panose="020F0704030504030204" pitchFamily="34" charset="0"/>
              </a:rPr>
              <a:t>Result=n.query((numpy.asfarray(all_values[1:])/255.0*0.99)+0.01)</a:t>
            </a:r>
            <a:endParaRPr lang="zh-CN" altLang="en-US" sz="2200" dirty="0">
              <a:latin typeface="Arial Rounded MT Bold" panose="020F0704030504030204" pitchFamily="34" charset="0"/>
            </a:endParaRPr>
          </a:p>
          <a:p>
            <a:pPr>
              <a:lnSpc>
                <a:spcPct val="150000"/>
              </a:lnSpc>
            </a:pPr>
            <a:r>
              <a:rPr lang="zh-CN" altLang="en-US" sz="2200" dirty="0">
                <a:latin typeface="Arial Rounded MT Bold" panose="020F0704030504030204" pitchFamily="34" charset="0"/>
              </a:rPr>
              <a:t>print(Result)</a:t>
            </a:r>
            <a:endParaRPr lang="zh-CN" altLang="en-US" sz="2200" dirty="0">
              <a:latin typeface="Arial Rounded MT Bold" panose="020F070403050403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91996" y="304800"/>
            <a:ext cx="3467100" cy="3124200"/>
          </a:xfrm>
          <a:prstGeom prst="rect">
            <a:avLst/>
          </a:prstGeom>
        </p:spPr>
      </p:pic>
      <p:sp>
        <p:nvSpPr>
          <p:cNvPr id="6" name="文本框 5"/>
          <p:cNvSpPr txBox="1"/>
          <p:nvPr/>
        </p:nvSpPr>
        <p:spPr>
          <a:xfrm>
            <a:off x="7122641" y="304800"/>
            <a:ext cx="2916195" cy="5016758"/>
          </a:xfrm>
          <a:prstGeom prst="rect">
            <a:avLst/>
          </a:prstGeom>
          <a:noFill/>
        </p:spPr>
        <p:txBody>
          <a:bodyPr wrap="square" rtlCol="0">
            <a:spAutoFit/>
          </a:bodyPr>
          <a:lstStyle/>
          <a:p>
            <a:r>
              <a:rPr kumimoji="1" lang="zh-CN" altLang="en-US" dirty="0"/>
              <a:t>﻿</a:t>
            </a:r>
            <a:r>
              <a:rPr kumimoji="1" lang="en-US" altLang="zh-CN" sz="3200" dirty="0">
                <a:latin typeface="Arial Rounded MT Bold" panose="020F0704030504030204" pitchFamily="34" charset="0"/>
              </a:rPr>
              <a:t>[[0.10264875]</a:t>
            </a:r>
            <a:endParaRPr kumimoji="1" lang="en-US" altLang="zh-CN" sz="3200" dirty="0">
              <a:latin typeface="Arial Rounded MT Bold" panose="020F0704030504030204" pitchFamily="34" charset="0"/>
            </a:endParaRPr>
          </a:p>
          <a:p>
            <a:r>
              <a:rPr kumimoji="1" lang="en-US" altLang="zh-CN" sz="3200" dirty="0">
                <a:latin typeface="Arial Rounded MT Bold" panose="020F0704030504030204" pitchFamily="34" charset="0"/>
              </a:rPr>
              <a:t> [0.37953046]</a:t>
            </a:r>
            <a:endParaRPr kumimoji="1" lang="en-US" altLang="zh-CN" sz="3200" dirty="0">
              <a:latin typeface="Arial Rounded MT Bold" panose="020F0704030504030204" pitchFamily="34" charset="0"/>
            </a:endParaRPr>
          </a:p>
          <a:p>
            <a:r>
              <a:rPr kumimoji="1" lang="en-US" altLang="zh-CN" sz="3200" dirty="0">
                <a:latin typeface="Arial Rounded MT Bold" panose="020F0704030504030204" pitchFamily="34" charset="0"/>
              </a:rPr>
              <a:t> [0.30340252]</a:t>
            </a:r>
            <a:endParaRPr kumimoji="1" lang="en-US" altLang="zh-CN" sz="3200" dirty="0">
              <a:latin typeface="Arial Rounded MT Bold" panose="020F0704030504030204" pitchFamily="34" charset="0"/>
            </a:endParaRPr>
          </a:p>
          <a:p>
            <a:r>
              <a:rPr kumimoji="1" lang="en-US" altLang="zh-CN" sz="3200" dirty="0">
                <a:latin typeface="Arial Rounded MT Bold" panose="020F0704030504030204" pitchFamily="34" charset="0"/>
              </a:rPr>
              <a:t> [0.20012662]</a:t>
            </a:r>
            <a:endParaRPr kumimoji="1" lang="en-US" altLang="zh-CN" sz="3200" dirty="0">
              <a:latin typeface="Arial Rounded MT Bold" panose="020F0704030504030204" pitchFamily="34" charset="0"/>
            </a:endParaRPr>
          </a:p>
          <a:p>
            <a:r>
              <a:rPr kumimoji="1" lang="en-US" altLang="zh-CN" sz="3200" dirty="0">
                <a:latin typeface="Arial Rounded MT Bold" panose="020F0704030504030204" pitchFamily="34" charset="0"/>
              </a:rPr>
              <a:t> [0.09539131]</a:t>
            </a:r>
            <a:endParaRPr kumimoji="1" lang="en-US" altLang="zh-CN" sz="3200" dirty="0">
              <a:latin typeface="Arial Rounded MT Bold" panose="020F0704030504030204" pitchFamily="34" charset="0"/>
            </a:endParaRPr>
          </a:p>
          <a:p>
            <a:r>
              <a:rPr kumimoji="1" lang="en-US" altLang="zh-CN" sz="3200" dirty="0">
                <a:latin typeface="Arial Rounded MT Bold" panose="020F0704030504030204" pitchFamily="34" charset="0"/>
              </a:rPr>
              <a:t> [0.09948393]</a:t>
            </a:r>
            <a:endParaRPr kumimoji="1" lang="en-US" altLang="zh-CN" sz="3200" dirty="0">
              <a:latin typeface="Arial Rounded MT Bold" panose="020F0704030504030204" pitchFamily="34" charset="0"/>
            </a:endParaRPr>
          </a:p>
          <a:p>
            <a:r>
              <a:rPr kumimoji="1" lang="en-US" altLang="zh-CN" sz="3200" dirty="0">
                <a:latin typeface="Arial Rounded MT Bold" panose="020F0704030504030204" pitchFamily="34" charset="0"/>
              </a:rPr>
              <a:t> [0.33012392]</a:t>
            </a:r>
            <a:endParaRPr kumimoji="1" lang="en-US" altLang="zh-CN" sz="3200" dirty="0">
              <a:latin typeface="Arial Rounded MT Bold" panose="020F0704030504030204" pitchFamily="34" charset="0"/>
            </a:endParaRPr>
          </a:p>
          <a:p>
            <a:r>
              <a:rPr kumimoji="1" lang="en-US" altLang="zh-CN" sz="3200" dirty="0">
                <a:latin typeface="Arial Rounded MT Bold" panose="020F0704030504030204" pitchFamily="34" charset="0"/>
              </a:rPr>
              <a:t> [0.83076743]</a:t>
            </a:r>
            <a:endParaRPr kumimoji="1" lang="en-US" altLang="zh-CN" sz="3200" dirty="0">
              <a:latin typeface="Arial Rounded MT Bold" panose="020F0704030504030204" pitchFamily="34" charset="0"/>
            </a:endParaRPr>
          </a:p>
          <a:p>
            <a:r>
              <a:rPr kumimoji="1" lang="en-US" altLang="zh-CN" sz="3200" dirty="0">
                <a:latin typeface="Arial Rounded MT Bold" panose="020F0704030504030204" pitchFamily="34" charset="0"/>
              </a:rPr>
              <a:t> [0.78744193]</a:t>
            </a:r>
            <a:endParaRPr kumimoji="1" lang="en-US" altLang="zh-CN" sz="3200" dirty="0">
              <a:latin typeface="Arial Rounded MT Bold" panose="020F0704030504030204" pitchFamily="34" charset="0"/>
            </a:endParaRPr>
          </a:p>
          <a:p>
            <a:r>
              <a:rPr kumimoji="1" lang="en-US" altLang="zh-CN" sz="3200" dirty="0">
                <a:latin typeface="Arial Rounded MT Bold" panose="020F0704030504030204" pitchFamily="34" charset="0"/>
              </a:rPr>
              <a:t> [0.24114888]]</a:t>
            </a:r>
            <a:endParaRPr kumimoji="1" lang="zh-CN" altLang="en-US" sz="3200" dirty="0">
              <a:latin typeface="Arial Rounded MT Bold" panose="020F0704030504030204" pitchFamily="34" charset="0"/>
            </a:endParaRPr>
          </a:p>
        </p:txBody>
      </p:sp>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ch01</Template>
  <TotalTime>0</TotalTime>
  <Words>8465</Words>
  <Application>WPS 演示</Application>
  <PresentationFormat>宽屏</PresentationFormat>
  <Paragraphs>352</Paragraphs>
  <Slides>92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92</vt:i4>
      </vt:variant>
    </vt:vector>
  </HeadingPairs>
  <TitlesOfParts>
    <vt:vector size="104" baseType="lpstr">
      <vt:lpstr>Arial</vt:lpstr>
      <vt:lpstr>宋体</vt:lpstr>
      <vt:lpstr>Wingdings</vt:lpstr>
      <vt:lpstr>Verdana</vt:lpstr>
      <vt:lpstr>幼圆</vt:lpstr>
      <vt:lpstr>微软雅黑</vt:lpstr>
      <vt:lpstr>Arial Unicode MS</vt:lpstr>
      <vt:lpstr>Calibri</vt:lpstr>
      <vt:lpstr>仿宋</vt:lpstr>
      <vt:lpstr>Heiti SC Medium</vt:lpstr>
      <vt:lpstr>Arial Rounded MT Bold</vt:lpstr>
      <vt:lpstr>机器学习v2.1rgb</vt:lpstr>
      <vt:lpstr>神经网络工作原理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SHNU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黄继风</dc:creator>
  <cp:lastModifiedBy>閉眼傾聽世界每個角落1402056793</cp:lastModifiedBy>
  <cp:revision>130</cp:revision>
  <dcterms:created xsi:type="dcterms:W3CDTF">2019-02-23T08:29:00Z</dcterms:created>
  <dcterms:modified xsi:type="dcterms:W3CDTF">2019-10-04T08:43:20Z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